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1"/>
  </p:notesMasterIdLst>
  <p:handoutMasterIdLst>
    <p:handoutMasterId r:id="rId42"/>
  </p:handoutMasterIdLst>
  <p:sldIdLst>
    <p:sldId id="974" r:id="rId2"/>
    <p:sldId id="893" r:id="rId3"/>
    <p:sldId id="860" r:id="rId4"/>
    <p:sldId id="820" r:id="rId5"/>
    <p:sldId id="859" r:id="rId6"/>
    <p:sldId id="825" r:id="rId7"/>
    <p:sldId id="826" r:id="rId8"/>
    <p:sldId id="968" r:id="rId9"/>
    <p:sldId id="897" r:id="rId10"/>
    <p:sldId id="898" r:id="rId11"/>
    <p:sldId id="862" r:id="rId12"/>
    <p:sldId id="899" r:id="rId13"/>
    <p:sldId id="932" r:id="rId14"/>
    <p:sldId id="834" r:id="rId15"/>
    <p:sldId id="900" r:id="rId16"/>
    <p:sldId id="969" r:id="rId17"/>
    <p:sldId id="917" r:id="rId18"/>
    <p:sldId id="950" r:id="rId19"/>
    <p:sldId id="951" r:id="rId20"/>
    <p:sldId id="952" r:id="rId21"/>
    <p:sldId id="901" r:id="rId22"/>
    <p:sldId id="970" r:id="rId23"/>
    <p:sldId id="972" r:id="rId24"/>
    <p:sldId id="971" r:id="rId25"/>
    <p:sldId id="954" r:id="rId26"/>
    <p:sldId id="955" r:id="rId27"/>
    <p:sldId id="956" r:id="rId28"/>
    <p:sldId id="957" r:id="rId29"/>
    <p:sldId id="958" r:id="rId30"/>
    <p:sldId id="959" r:id="rId31"/>
    <p:sldId id="960" r:id="rId32"/>
    <p:sldId id="961" r:id="rId33"/>
    <p:sldId id="962" r:id="rId34"/>
    <p:sldId id="963" r:id="rId35"/>
    <p:sldId id="964" r:id="rId36"/>
    <p:sldId id="965" r:id="rId37"/>
    <p:sldId id="966" r:id="rId38"/>
    <p:sldId id="967" r:id="rId39"/>
    <p:sldId id="973" r:id="rId40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CC00CC"/>
    <a:srgbClr val="0000FF"/>
    <a:srgbClr val="008000"/>
    <a:srgbClr val="8FAAFF"/>
    <a:srgbClr val="7F2727"/>
    <a:srgbClr val="0066FF"/>
    <a:srgbClr val="B8EAC0"/>
    <a:srgbClr val="A3FFCD"/>
    <a:srgbClr val="A50021"/>
    <a:srgbClr val="7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44" autoAdjust="0"/>
  </p:normalViewPr>
  <p:slideViewPr>
    <p:cSldViewPr>
      <p:cViewPr varScale="1">
        <p:scale>
          <a:sx n="101" d="100"/>
          <a:sy n="101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 and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5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1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6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R(s) =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living reward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altLang="ja-JP" dirty="0" smtClean="0">
                <a:ea typeface="ＭＳ Ｐゴシック" pitchFamily="34" charset="-128"/>
              </a:rPr>
              <a:t>SHOW +</a:t>
            </a:r>
            <a:r>
              <a:rPr lang="en-US" altLang="ja-JP" dirty="0" err="1" smtClean="0">
                <a:ea typeface="ＭＳ Ｐゴシック" pitchFamily="34" charset="-128"/>
              </a:rPr>
              <a:t>ve</a:t>
            </a:r>
            <a:r>
              <a:rPr lang="en-US" altLang="ja-JP" baseline="0" dirty="0" smtClean="0">
                <a:ea typeface="ＭＳ Ｐゴシック" pitchFamily="34" charset="-128"/>
              </a:rPr>
              <a:t> R policy!</a:t>
            </a:r>
            <a:endParaRPr lang="en-US" altLang="ja-JP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2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[Note:</a:t>
            </a:r>
            <a:r>
              <a:rPr lang="en-US" baseline="0" dirty="0" smtClean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doesn’t show</a:t>
            </a:r>
            <a:r>
              <a:rPr lang="en-US" baseline="0" dirty="0" smtClean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demo doesn’t show</a:t>
            </a:r>
            <a:r>
              <a:rPr lang="en-US" baseline="0" dirty="0" smtClean="0"/>
              <a:t> anything in action, it just shows the V and Q values.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doesn’t show</a:t>
            </a:r>
            <a:r>
              <a:rPr lang="en-US" baseline="0" dirty="0" smtClean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43000"/>
            <a:ext cx="10871200" cy="5562598"/>
          </a:xfrm>
        </p:spPr>
        <p:txBody>
          <a:bodyPr/>
          <a:lstStyle/>
          <a:p>
            <a:r>
              <a:rPr lang="en-US" sz="2400" dirty="0" smtClean="0"/>
              <a:t>Upcoming due dates</a:t>
            </a:r>
            <a:endParaRPr lang="en-US" sz="2400" dirty="0"/>
          </a:p>
          <a:p>
            <a:pPr lvl="1"/>
            <a:r>
              <a:rPr lang="en-US" sz="2000" dirty="0" smtClean="0"/>
              <a:t>Wednesday 11/4, 11:59pm    Homework 8</a:t>
            </a:r>
          </a:p>
          <a:p>
            <a:pPr lvl="1"/>
            <a:r>
              <a:rPr lang="en-US" sz="2000" dirty="0" smtClean="0"/>
              <a:t>Friday 10/30, 5pm    Project 3</a:t>
            </a:r>
          </a:p>
          <a:p>
            <a:r>
              <a:rPr lang="en-US" sz="2400" dirty="0" smtClean="0"/>
              <a:t>Watch out for Daylight Savings and UTC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19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preferences should an agent have over reward sequences?</a:t>
            </a:r>
          </a:p>
          <a:p>
            <a:endParaRPr lang="en-US" sz="2800" dirty="0" smtClean="0"/>
          </a:p>
          <a:p>
            <a:r>
              <a:rPr lang="en-US" sz="2800" dirty="0" smtClean="0"/>
              <a:t>More or less?</a:t>
            </a:r>
          </a:p>
          <a:p>
            <a:endParaRPr lang="en-US" sz="2800" dirty="0" smtClean="0"/>
          </a:p>
          <a:p>
            <a:r>
              <a:rPr lang="en-US" sz="2800" dirty="0" smtClean="0"/>
              <a:t>Now or later?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2, 2]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[2, 3, 4]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[0, 0, 1]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0, 0]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Theorem: if we assume </a:t>
            </a:r>
            <a:r>
              <a:rPr lang="en-US" sz="2800" b="1" i="1" dirty="0" smtClean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   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[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1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,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2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, …] &gt; [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1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2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 …] </a:t>
            </a:r>
            <a:r>
              <a:rPr lang="en-US" sz="2800" dirty="0">
                <a:sym typeface="Symbol"/>
              </a:rPr>
              <a:t>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c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1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 a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2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 …] &gt; </a:t>
            </a:r>
            <a:r>
              <a:rPr lang="en-US" sz="2800" dirty="0" smtClean="0">
                <a:solidFill>
                  <a:srgbClr val="C505BF"/>
                </a:solidFill>
                <a:ea typeface="ＭＳ Ｐゴシック" pitchFamily="34" charset="-128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c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1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 b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ea typeface="ＭＳ Ｐゴシック" pitchFamily="34" charset="-128"/>
                <a:cs typeface="Times New Roman"/>
              </a:rPr>
              <a:t>2</a:t>
            </a: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, …] </a:t>
            </a:r>
            <a:endParaRPr lang="en-US" sz="2800" dirty="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   then there is only one way to define utilities:</a:t>
            </a:r>
          </a:p>
          <a:p>
            <a:pPr marL="457176" lvl="1" indent="0">
              <a:lnSpc>
                <a:spcPct val="90000"/>
              </a:lnSpc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Additive discounted utility</a:t>
            </a:r>
            <a:r>
              <a:rPr lang="en-US" dirty="0" smtClean="0">
                <a:ea typeface="ＭＳ Ｐゴシック" pitchFamily="34" charset="-128"/>
              </a:rPr>
              <a:t>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CC00CC"/>
                </a:solidFill>
                <a:ea typeface="ＭＳ Ｐゴシック" pitchFamily="34" charset="-128"/>
              </a:rPr>
              <a:t>        U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([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 r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 r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,…]) =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+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i="1" dirty="0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+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baseline="30000" dirty="0" smtClean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i="1" dirty="0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+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…   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  </a:t>
            </a:r>
            <a:r>
              <a:rPr lang="en-US" dirty="0" smtClean="0">
                <a:ea typeface="ＭＳ Ｐゴシック" pitchFamily="34" charset="-128"/>
              </a:rPr>
              <a:t>where </a:t>
            </a:r>
            <a:r>
              <a:rPr lang="en-US" dirty="0" err="1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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[0,1]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 </a:t>
            </a:r>
            <a:r>
              <a:rPr lang="en-US" dirty="0" smtClean="0">
                <a:ea typeface="ＭＳ Ｐゴシック" pitchFamily="34" charset="-128"/>
              </a:rPr>
              <a:t>is the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discount factor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12192000" cy="1752600"/>
          </a:xfrm>
        </p:spPr>
        <p:txBody>
          <a:bodyPr/>
          <a:lstStyle/>
          <a:p>
            <a:r>
              <a:rPr lang="en-US" sz="2800" dirty="0" smtClean="0"/>
              <a:t>Discounting with conveniently solves the problem of infinite reward streams!</a:t>
            </a:r>
          </a:p>
          <a:p>
            <a:pPr lvl="1"/>
            <a:r>
              <a:rPr lang="en-US" sz="2400" dirty="0" smtClean="0"/>
              <a:t>Geometric series: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+ </a:t>
            </a:r>
            <a:r>
              <a:rPr lang="en-US" sz="2400" dirty="0" err="1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+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baseline="30000" dirty="0" smtClean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+ …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= 1/(1 - </a:t>
            </a:r>
            <a:r>
              <a:rPr lang="en-US" sz="2400" dirty="0" err="1" smtClean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dirty="0" smtClean="0"/>
              <a:t>Assume rewards bounded by </a:t>
            </a:r>
            <a:r>
              <a:rPr lang="en-US" sz="2400" dirty="0" smtClean="0">
                <a:solidFill>
                  <a:srgbClr val="CC00CC"/>
                </a:solidFill>
              </a:rPr>
              <a:t>±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 smtClean="0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endParaRPr lang="en-US" sz="2400" baseline="-25000" dirty="0" smtClean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/>
            <a:r>
              <a:rPr lang="en-US" sz="2400" dirty="0" smtClean="0"/>
              <a:t>Then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</a:t>
            </a:r>
            <a:r>
              <a:rPr lang="en-US" sz="2400" dirty="0" smtClean="0"/>
              <a:t> is bounded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 smtClean="0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r>
              <a:rPr lang="en-US" sz="2400" dirty="0" smtClean="0"/>
              <a:t>(Another solution: environment contains a </a:t>
            </a:r>
            <a:r>
              <a:rPr lang="en-US" sz="2400" b="1" i="1" dirty="0" smtClean="0">
                <a:solidFill>
                  <a:srgbClr val="FF0000"/>
                </a:solidFill>
              </a:rPr>
              <a:t>terminal state </a:t>
            </a:r>
            <a:r>
              <a:rPr lang="en-US" sz="2400" dirty="0" smtClean="0"/>
              <a:t>(or </a:t>
            </a:r>
            <a:r>
              <a:rPr lang="en-US" sz="2400" b="1" i="1" dirty="0" smtClean="0">
                <a:solidFill>
                  <a:srgbClr val="FF0000"/>
                </a:solidFill>
              </a:rPr>
              <a:t>absorbing state</a:t>
            </a:r>
            <a:r>
              <a:rPr lang="en-US" sz="2400" dirty="0" smtClean="0"/>
              <a:t>) where all actions have zero reward; </a:t>
            </a:r>
            <a:r>
              <a:rPr lang="en-US" sz="2400" b="1" i="1" dirty="0" smtClean="0">
                <a:solidFill>
                  <a:srgbClr val="0000FF"/>
                </a:solidFill>
              </a:rPr>
              <a:t>and</a:t>
            </a:r>
            <a:r>
              <a:rPr lang="en-US" sz="2400" dirty="0" smtClean="0"/>
              <a:t> agent reaches it with probability 1)</a:t>
            </a:r>
            <a:endParaRPr lang="en-US" sz="2400" dirty="0"/>
          </a:p>
          <a:p>
            <a:pPr marL="457176" lvl="1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1143000"/>
            <a:ext cx="9372600" cy="2208778"/>
            <a:chOff x="1447800" y="3663087"/>
            <a:chExt cx="9372600" cy="2208778"/>
          </a:xfrm>
        </p:grpSpPr>
        <p:pic>
          <p:nvPicPr>
            <p:cNvPr id="7171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2" cstate="print"/>
            <a:srcRect l="73764" t="76543" r="1569"/>
            <a:stretch>
              <a:fillRect/>
            </a:stretch>
          </p:blipFill>
          <p:spPr bwMode="auto">
            <a:xfrm>
              <a:off x="8003286" y="4117544"/>
              <a:ext cx="2283714" cy="14478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800" y="3663087"/>
              <a:ext cx="2283714" cy="1975713"/>
            </a:xfrm>
            <a:prstGeom prst="rect">
              <a:avLst/>
            </a:prstGeom>
            <a:noFill/>
          </p:spPr>
        </p:pic>
        <p:pic>
          <p:nvPicPr>
            <p:cNvPr id="8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2" cstate="print"/>
            <a:srcRect l="73764" t="38272" r="1569" b="35802"/>
            <a:stretch>
              <a:fillRect/>
            </a:stretch>
          </p:blipFill>
          <p:spPr bwMode="auto">
            <a:xfrm>
              <a:off x="4802886" y="3888944"/>
              <a:ext cx="2283714" cy="1600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447800" y="5410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Worth </a:t>
              </a:r>
              <a:r>
                <a:rPr lang="en-US" sz="2400" i="1" dirty="0" smtClean="0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dirty="0" smtClean="0">
                  <a:latin typeface="Calibri" pitchFamily="34" charset="0"/>
                </a:rPr>
                <a:t> now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5410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Worth </a:t>
              </a:r>
              <a:r>
                <a:rPr lang="en-US" sz="2400" dirty="0" err="1" smtClean="0">
                  <a:solidFill>
                    <a:srgbClr val="CC00CC"/>
                  </a:solidFill>
                </a:rPr>
                <a:t>γ</a:t>
              </a:r>
              <a:r>
                <a:rPr lang="en-US" sz="2400" i="1" dirty="0" err="1" smtClean="0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i="1" dirty="0" smtClean="0">
                  <a:solidFill>
                    <a:srgbClr val="CC00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n</a:t>
              </a:r>
              <a:r>
                <a:rPr lang="en-US" sz="2400" dirty="0" smtClean="0">
                  <a:latin typeface="Calibri" pitchFamily="34" charset="0"/>
                </a:rPr>
                <a:t>ext </a:t>
              </a:r>
              <a:r>
                <a:rPr lang="en-US" sz="2400" dirty="0">
                  <a:latin typeface="Calibri" pitchFamily="34" charset="0"/>
                </a:rPr>
                <a:t>s</a:t>
              </a:r>
              <a:r>
                <a:rPr lang="en-US" sz="2400" dirty="0" smtClean="0">
                  <a:latin typeface="Calibri" pitchFamily="34" charset="0"/>
                </a:rPr>
                <a:t>tep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400" y="54102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Worth </a:t>
              </a:r>
              <a:r>
                <a:rPr lang="en-US" sz="2400" dirty="0" smtClean="0">
                  <a:solidFill>
                    <a:srgbClr val="CC00CC"/>
                  </a:solidFill>
                </a:rPr>
                <a:t>γ</a:t>
              </a:r>
              <a:r>
                <a:rPr lang="en-US" sz="2400" baseline="30000" dirty="0" smtClean="0">
                  <a:solidFill>
                    <a:srgbClr val="CC00CC"/>
                  </a:solidFill>
                </a:rPr>
                <a:t>2</a:t>
              </a:r>
              <a:r>
                <a:rPr lang="en-US" sz="2400" i="1" dirty="0" smtClean="0">
                  <a:solidFill>
                    <a:srgbClr val="CC00CC"/>
                  </a:solidFill>
                  <a:latin typeface="Calibri" pitchFamily="34" charset="0"/>
                </a:rPr>
                <a:t>r </a:t>
              </a:r>
              <a:r>
                <a:rPr lang="en-US" sz="2400" dirty="0">
                  <a:latin typeface="Calibri" pitchFamily="34" charset="0"/>
                </a:rPr>
                <a:t>i</a:t>
              </a:r>
              <a:r>
                <a:rPr lang="en-US" sz="2400" dirty="0" smtClean="0">
                  <a:latin typeface="Calibri" pitchFamily="34" charset="0"/>
                </a:rPr>
                <a:t>n </a:t>
              </a:r>
              <a:r>
                <a:rPr lang="en-US" sz="2400" dirty="0">
                  <a:latin typeface="Calibri" pitchFamily="34" charset="0"/>
                </a:rPr>
                <a:t>t</a:t>
              </a:r>
              <a:r>
                <a:rPr lang="en-US" sz="2400" dirty="0" smtClean="0">
                  <a:latin typeface="Calibri" pitchFamily="34" charset="0"/>
                </a:rPr>
                <a:t>wo </a:t>
              </a:r>
              <a:r>
                <a:rPr lang="en-US" sz="2400" dirty="0">
                  <a:latin typeface="Calibri" pitchFamily="34" charset="0"/>
                </a:rPr>
                <a:t>s</a:t>
              </a:r>
              <a:r>
                <a:rPr lang="en-US" sz="2400" dirty="0" smtClean="0">
                  <a:latin typeface="Calibri" pitchFamily="34" charset="0"/>
                </a:rPr>
                <a:t>teps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Actions: East, West, and Exit (only available in exit states a, e)</a:t>
            </a:r>
          </a:p>
          <a:p>
            <a:pPr lvl="1"/>
            <a:r>
              <a:rPr lang="en-US" sz="2400" dirty="0" smtClean="0"/>
              <a:t>Transitions: deterministic</a:t>
            </a:r>
          </a:p>
          <a:p>
            <a:endParaRPr lang="en-US" sz="2800" dirty="0"/>
          </a:p>
          <a:p>
            <a:r>
              <a:rPr lang="en-US" sz="2800" dirty="0" smtClean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0.1,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3: For which </a:t>
            </a:r>
            <a:r>
              <a:rPr lang="en-US" sz="2800" dirty="0" smtClean="0">
                <a:sym typeface="Symbol" charset="0"/>
              </a:rPr>
              <a:t></a:t>
            </a:r>
            <a:r>
              <a:rPr lang="en-US" sz="28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800" dirty="0" smtClean="0"/>
              <a:t>are West and East equally good when in state d?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i="1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model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1800" dirty="0" smtClean="0">
                <a:ea typeface="ＭＳ Ｐゴシック" pitchFamily="34" charset="-128"/>
              </a:rPr>
              <a:t> or</a:t>
            </a:r>
            <a:r>
              <a:rPr lang="en-US" sz="18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’|</a:t>
            </a:r>
            <a:r>
              <a:rPr lang="en-US" altLang="ja-JP" sz="20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altLang="ja-JP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endParaRPr lang="en-US" altLang="ja-JP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Utility = sum of (discounted) rewards for a state/action sequence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a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8204200" cy="4729164"/>
          </a:xfrm>
        </p:spPr>
        <p:txBody>
          <a:bodyPr/>
          <a:lstStyle/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Executing a policy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400" dirty="0" smtClean="0">
                <a:ea typeface="ＭＳ Ｐゴシック" pitchFamily="34" charset="-128"/>
              </a:rPr>
              <a:t>from any state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400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generates a </a:t>
            </a:r>
            <a:r>
              <a:rPr lang="en-US" sz="2400" dirty="0" smtClean="0">
                <a:ea typeface="ＭＳ Ｐゴシック" pitchFamily="34" charset="-128"/>
              </a:rPr>
              <a:t>sequence</a:t>
            </a:r>
          </a:p>
          <a:p>
            <a:pPr marL="400029" lvl="2" indent="0"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, …</a:t>
            </a:r>
          </a:p>
          <a:p>
            <a:pPr marL="342882" lvl="1" indent="-342882"/>
            <a:r>
              <a:rPr lang="en-US" sz="2400" dirty="0" smtClean="0">
                <a:ea typeface="ＭＳ Ｐゴシック" pitchFamily="34" charset="-128"/>
              </a:rPr>
              <a:t>This corresponds to a sequence of rewards</a:t>
            </a:r>
          </a:p>
          <a:p>
            <a:pPr marL="400029" lvl="2" indent="0">
              <a:buClr>
                <a:srgbClr val="333399"/>
              </a:buClr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(s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,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 R(s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), …</a:t>
            </a:r>
          </a:p>
          <a:p>
            <a:pPr marL="342882" lvl="1" indent="-342882"/>
            <a:r>
              <a:rPr lang="en-US" sz="2400" dirty="0">
                <a:ea typeface="ＭＳ Ｐゴシック" pitchFamily="34" charset="-128"/>
              </a:rPr>
              <a:t>This </a:t>
            </a:r>
            <a:r>
              <a:rPr lang="en-US" sz="2400" dirty="0" smtClean="0">
                <a:ea typeface="ＭＳ Ｐゴシック" pitchFamily="34" charset="-128"/>
              </a:rPr>
              <a:t>reward sequence happens with probability</a:t>
            </a:r>
            <a:endParaRPr lang="en-US" sz="2400" dirty="0">
              <a:ea typeface="ＭＳ Ｐゴシック" pitchFamily="34" charset="-128"/>
            </a:endParaRPr>
          </a:p>
          <a:p>
            <a:pPr marL="400029" lvl="2" indent="0">
              <a:buClr>
                <a:srgbClr val="333399"/>
              </a:buClr>
              <a:buNone/>
            </a:pP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P(s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| 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) x P(s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 | s</a:t>
            </a:r>
            <a:r>
              <a:rPr lang="en-US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CC00CC"/>
                </a:solidFill>
                <a:ea typeface="ＭＳ Ｐゴシック" pitchFamily="34" charset="-128"/>
              </a:rPr>
              <a:t>) x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…</a:t>
            </a:r>
          </a:p>
          <a:p>
            <a:pPr marL="342882" lvl="1" indent="-342882"/>
            <a:r>
              <a:rPr lang="en-US" sz="2400" dirty="0" smtClean="0">
                <a:ea typeface="ＭＳ Ｐゴシック" pitchFamily="34" charset="-128"/>
              </a:rPr>
              <a:t>The value (expected utility)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in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is written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V</a:t>
            </a:r>
            <a:r>
              <a:rPr lang="en-US" sz="2400" baseline="300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(s</a:t>
            </a:r>
            <a:r>
              <a:rPr lang="en-US" sz="2400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endParaRPr lang="en-US" sz="2400" dirty="0">
              <a:ea typeface="ＭＳ Ｐゴシック" pitchFamily="34" charset="-128"/>
            </a:endParaRPr>
          </a:p>
          <a:p>
            <a:pPr marL="742929" lvl="2" indent="-342900">
              <a:buClr>
                <a:srgbClr val="333399"/>
              </a:buClr>
            </a:pPr>
            <a:r>
              <a:rPr lang="en-US" dirty="0" smtClean="0">
                <a:solidFill>
                  <a:srgbClr val="000090"/>
                </a:solidFill>
                <a:ea typeface="ＭＳ Ｐゴシック" pitchFamily="34" charset="-128"/>
              </a:rPr>
              <a:t>It’s the sum over all possible state sequences of                                   </a:t>
            </a:r>
            <a:r>
              <a:rPr lang="en-US" sz="2000" dirty="0" smtClean="0">
                <a:solidFill>
                  <a:srgbClr val="000090"/>
                </a:solidFill>
                <a:ea typeface="ＭＳ Ｐゴシック" pitchFamily="34" charset="-128"/>
              </a:rPr>
              <a:t>(discounted sum of rewards) x (probability of state sequence)</a:t>
            </a:r>
          </a:p>
          <a:p>
            <a:pPr marL="342900" lvl="1" indent="-342900">
              <a:buClr>
                <a:srgbClr val="333399"/>
              </a:buClr>
            </a:pPr>
            <a:r>
              <a:rPr lang="en-US" sz="2400" dirty="0" smtClean="0">
                <a:solidFill>
                  <a:srgbClr val="000090"/>
                </a:solidFill>
                <a:ea typeface="ＭＳ Ｐゴシック" pitchFamily="34" charset="-128"/>
              </a:rPr>
              <a:t>(Note: the book uses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34" charset="-128"/>
              </a:rPr>
              <a:t> instead of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V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34" charset="-128"/>
              </a:rPr>
              <a:t>; technically this is more correct but the MDP and RL literature uses V.)</a:t>
            </a:r>
            <a:endParaRPr lang="en-US" sz="2400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marL="742911" lvl="2" indent="-342882"/>
            <a:endParaRPr lang="en-US" sz="2000" dirty="0">
              <a:ea typeface="ＭＳ Ｐゴシック" pitchFamily="34" charset="-128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991600" y="1600200"/>
            <a:ext cx="3048000" cy="2754586"/>
            <a:chOff x="2400" y="1401"/>
            <a:chExt cx="1392" cy="125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2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2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 smtClean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endParaRPr lang="en-US" sz="24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 smtClean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, </a:t>
              </a:r>
              <a:r>
                <a:rPr lang="en-US" sz="2400" dirty="0" smtClean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 smtClean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 smtClean="0">
                  <a:latin typeface="Calibri"/>
                  <a:cs typeface="Calibri"/>
                </a:rPr>
                <a:t>,</a:t>
              </a:r>
              <a:r>
                <a:rPr lang="en-US" sz="2400" dirty="0" smtClean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 smtClean="0">
                  <a:latin typeface="Calibri"/>
                  <a:cs typeface="Calibri"/>
                </a:rPr>
                <a:t>,</a:t>
              </a:r>
              <a:r>
                <a:rPr lang="en-US" sz="2400" dirty="0" smtClean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</a:t>
              </a:r>
              <a:endParaRPr lang="en-US" sz="24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</a:t>
              </a:r>
              <a:endParaRPr lang="en-US" sz="24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01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optimal policy: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(s) </a:t>
            </a:r>
            <a:r>
              <a:rPr lang="en-US" sz="2800" kern="0" dirty="0">
                <a:latin typeface="Calibri" pitchFamily="34" charset="0"/>
              </a:rPr>
              <a:t>= optimal action from state </a:t>
            </a:r>
            <a:r>
              <a:rPr lang="en-US" sz="2800" kern="0" dirty="0" smtClean="0">
                <a:solidFill>
                  <a:srgbClr val="CC00CC"/>
                </a:solidFill>
                <a:latin typeface="Calibri" pitchFamily="34" charset="0"/>
              </a:rPr>
              <a:t>s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 smtClean="0">
                <a:latin typeface="Calibri" pitchFamily="34" charset="0"/>
              </a:rPr>
              <a:t>Gives highest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V</a:t>
            </a:r>
            <a:r>
              <a:rPr lang="en-US" sz="3200" baseline="30000" dirty="0">
                <a:solidFill>
                  <a:srgbClr val="CC00CC"/>
                </a:solidFill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dirty="0" smtClean="0">
                <a:solidFill>
                  <a:srgbClr val="CC00CC"/>
                </a:solidFill>
                <a:latin typeface="Calibri"/>
                <a:cs typeface="Calibri"/>
              </a:rPr>
              <a:t>s) </a:t>
            </a:r>
            <a:r>
              <a:rPr lang="en-US" sz="2800" kern="0" dirty="0" smtClean="0">
                <a:latin typeface="Calibri" pitchFamily="34" charset="0"/>
              </a:rPr>
              <a:t>for any 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</a:t>
            </a:r>
            <a:endParaRPr lang="en-US" sz="2800" kern="0" dirty="0"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(s)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V</a:t>
            </a:r>
            <a:r>
              <a:rPr lang="en-US" sz="3200" baseline="30000" dirty="0" smtClean="0">
                <a:solidFill>
                  <a:srgbClr val="CC00CC"/>
                </a:solidFill>
                <a:latin typeface="Calibri"/>
                <a:cs typeface="Calibri"/>
                <a:sym typeface="Symbol" pitchFamily="18" charset="2"/>
              </a:rPr>
              <a:t>*</a:t>
            </a:r>
            <a:r>
              <a:rPr lang="en-US" sz="2800" dirty="0" smtClean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s)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expected utility starting in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expected utility </a:t>
            </a:r>
            <a:r>
              <a:rPr lang="en-US" sz="2800" kern="0" dirty="0" smtClean="0">
                <a:latin typeface="Calibri" pitchFamily="34" charset="0"/>
              </a:rPr>
              <a:t>of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taking action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lang="en-US" sz="2800" kern="0" dirty="0" smtClean="0">
                <a:latin typeface="Calibri" pitchFamily="34" charset="0"/>
              </a:rPr>
              <a:t>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state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and (thereafter) acting optimally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V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(s) =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Calibri"/>
                <a:cs typeface="Calibri"/>
              </a:rPr>
              <a:t>max</a:t>
            </a:r>
            <a:r>
              <a:rPr lang="en-US" sz="2800" baseline="-25000" dirty="0" err="1" smtClean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800" kern="0" dirty="0" err="1">
                <a:solidFill>
                  <a:srgbClr val="CC00CC"/>
                </a:solidFill>
                <a:latin typeface="Calibri" pitchFamily="34" charset="0"/>
              </a:rPr>
              <a:t>Q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</a:t>
            </a:r>
            <a:r>
              <a:rPr lang="en-US" sz="2800" kern="0" dirty="0" err="1">
                <a:solidFill>
                  <a:srgbClr val="CC00CC"/>
                </a:solidFill>
                <a:latin typeface="Calibri" pitchFamily="34" charset="0"/>
              </a:rPr>
              <a:t>s,a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)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6425" y="2076450"/>
            <a:ext cx="3736975" cy="3071813"/>
            <a:chOff x="7388225" y="2076450"/>
            <a:chExt cx="4008549" cy="307181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8732838" y="2209800"/>
              <a:ext cx="350837" cy="27622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8615363" y="4468813"/>
              <a:ext cx="350837" cy="27622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7504113" y="2498725"/>
              <a:ext cx="1403350" cy="806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8382000" y="2498725"/>
              <a:ext cx="525463" cy="806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8907463" y="2498725"/>
              <a:ext cx="525462" cy="690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264525" y="3305175"/>
              <a:ext cx="292100" cy="2873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7696200" y="3592513"/>
              <a:ext cx="690563" cy="465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8386763" y="3592513"/>
              <a:ext cx="757237" cy="388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7945438" y="3592513"/>
              <a:ext cx="441325" cy="863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8386763" y="3592513"/>
              <a:ext cx="423862" cy="8636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8674100" y="2740025"/>
              <a:ext cx="292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9083675" y="2209800"/>
              <a:ext cx="292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8991600" y="4456113"/>
              <a:ext cx="381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8556625" y="3305175"/>
              <a:ext cx="584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7388225" y="4745038"/>
              <a:ext cx="1401763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8264525" y="4745038"/>
              <a:ext cx="525463" cy="403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8789988" y="4745038"/>
              <a:ext cx="527050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723438" y="4016375"/>
              <a:ext cx="1673336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000" dirty="0" err="1">
                  <a:solidFill>
                    <a:srgbClr val="C00000"/>
                  </a:solidFill>
                  <a:latin typeface="Calibri"/>
                  <a:cs typeface="Calibri"/>
                </a:rPr>
                <a:t>s,a,s</a:t>
              </a:r>
              <a: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  <a:t>’) is a </a:t>
              </a:r>
              <a:b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</a:br>
              <a:r>
                <a:rPr lang="en-US" sz="2000" i="1" dirty="0">
                  <a:solidFill>
                    <a:srgbClr val="C00000"/>
                  </a:solidFill>
                  <a:latin typeface="Calibri"/>
                  <a:cs typeface="Calibri"/>
                </a:rPr>
                <a:t>transition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924800" y="4008438"/>
              <a:ext cx="819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s,a,s’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9723438" y="2076450"/>
              <a:ext cx="10525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Calibri"/>
                  <a:cs typeface="Calibri"/>
                </a:rPr>
                <a:t>s is a </a:t>
              </a:r>
              <a:r>
                <a:rPr lang="en-US" sz="2000" i="1">
                  <a:solidFill>
                    <a:srgbClr val="0000FF"/>
                  </a:solidFill>
                  <a:latin typeface="Calibri"/>
                  <a:cs typeface="Calibri"/>
                </a:rPr>
                <a:t>state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9723438" y="3048000"/>
              <a:ext cx="1295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Calibri"/>
                  <a:cs typeface="Calibri"/>
                </a:rPr>
                <a:t>(s, a) is a </a:t>
              </a:r>
              <a:r>
                <a:rPr lang="en-US" sz="2000" i="1" dirty="0">
                  <a:solidFill>
                    <a:srgbClr val="008000"/>
                  </a:solidFill>
                  <a:latin typeface="Calibri"/>
                  <a:cs typeface="Calibri"/>
                </a:rPr>
                <a:t>q-state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Demo – </a:t>
            </a:r>
            <a:r>
              <a:rPr lang="en-US" dirty="0" err="1" smtClean="0"/>
              <a:t>Gridworld</a:t>
            </a:r>
            <a:r>
              <a:rPr lang="en-US" dirty="0" smtClean="0"/>
              <a:t> V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Demo – </a:t>
            </a:r>
            <a:r>
              <a:rPr lang="en-US" dirty="0" err="1" smtClean="0"/>
              <a:t>Gridworld</a:t>
            </a:r>
            <a:r>
              <a:rPr lang="en-US" dirty="0" smtClean="0"/>
              <a:t> Q 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Instructor: Dylan Hadfield-</a:t>
            </a:r>
            <a:r>
              <a:rPr lang="en-US" sz="2400" dirty="0" err="1" smtClean="0">
                <a:latin typeface="Calibri"/>
                <a:cs typeface="Calibri"/>
              </a:rPr>
              <a:t>Menell</a:t>
            </a:r>
            <a:endParaRPr lang="en-US" sz="2400" dirty="0" smtClean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Demo – </a:t>
            </a:r>
            <a:r>
              <a:rPr lang="en-US" dirty="0" err="1" smtClean="0"/>
              <a:t>Gridworld</a:t>
            </a:r>
            <a:r>
              <a:rPr lang="en-US" dirty="0" smtClean="0"/>
              <a:t> V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-0.1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equations </a:t>
            </a:r>
            <a:r>
              <a:rPr lang="en-US" sz="2400" dirty="0" smtClean="0"/>
              <a:t>(Shapley, 1953)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value of a state is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value of taking the best action and acting optimally thereafter</a:t>
            </a:r>
          </a:p>
          <a:p>
            <a:pPr lvl="1"/>
            <a:r>
              <a:rPr lang="en-US" sz="2400" dirty="0" smtClean="0"/>
              <a:t>= expected reward for the action + (discounted) value of the resulting state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Hence we have a recursive definition of value: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dirty="0">
                <a:solidFill>
                  <a:srgbClr val="CC00CC"/>
                </a:solidFill>
              </a:rPr>
              <a:t>V</a:t>
            </a:r>
            <a:r>
              <a:rPr lang="en-US" baseline="30000" dirty="0">
                <a:solidFill>
                  <a:srgbClr val="CC00CC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CC00CC"/>
                </a:solidFill>
              </a:rPr>
              <a:t>(s) =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C00CC"/>
                </a:solidFill>
                <a:latin typeface="Calibri"/>
                <a:cs typeface="Calibri"/>
              </a:rPr>
              <a:t>max</a:t>
            </a:r>
            <a:r>
              <a:rPr lang="en-US" baseline="-25000" dirty="0" err="1" smtClean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R(s) + </a:t>
            </a:r>
            <a:r>
              <a:rPr lang="en-US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dirty="0" err="1" smtClean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 smtClean="0">
                <a:solidFill>
                  <a:srgbClr val="CC00CC"/>
                </a:solidFill>
                <a:sym typeface="Symbol"/>
              </a:rPr>
              <a:t>s</a:t>
            </a:r>
            <a:r>
              <a:rPr lang="en-US" i="1" baseline="-25000" dirty="0" smtClean="0">
                <a:solidFill>
                  <a:srgbClr val="CC00CC"/>
                </a:solidFill>
                <a:sym typeface="Symbol"/>
              </a:rPr>
              <a:t>’</a:t>
            </a:r>
            <a:r>
              <a:rPr lang="en-US" i="1" dirty="0" smtClean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 smtClean="0">
                <a:solidFill>
                  <a:srgbClr val="CC00CC"/>
                </a:solidFill>
                <a:sym typeface="Symbol"/>
              </a:rPr>
              <a:t>(s’ | </a:t>
            </a:r>
            <a:r>
              <a:rPr lang="en-US" dirty="0" err="1" smtClean="0">
                <a:solidFill>
                  <a:srgbClr val="CC00CC"/>
                </a:solidFill>
                <a:sym typeface="Symbol"/>
              </a:rPr>
              <a:t>a,s</a:t>
            </a:r>
            <a:r>
              <a:rPr lang="en-US" dirty="0" smtClean="0">
                <a:solidFill>
                  <a:srgbClr val="CC00CC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CC00CC"/>
                </a:solidFill>
              </a:rPr>
              <a:t>V</a:t>
            </a:r>
            <a:r>
              <a:rPr lang="en-US" baseline="30000" dirty="0">
                <a:solidFill>
                  <a:srgbClr val="CC00CC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 smtClean="0">
                <a:solidFill>
                  <a:srgbClr val="CC00CC"/>
                </a:solidFill>
              </a:rPr>
              <a:t>s’)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4713062"/>
            <a:ext cx="672197" cy="11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581400" y="4724400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152400" y="5257800"/>
            <a:ext cx="3200400" cy="838200"/>
          </a:xfrm>
          <a:prstGeom prst="wedgeRoundRectCallout">
            <a:avLst>
              <a:gd name="adj1" fmla="val 47194"/>
              <a:gd name="adj2" fmla="val -1149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Immediate expected reward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4114800" y="5257800"/>
            <a:ext cx="3200400" cy="838200"/>
          </a:xfrm>
          <a:prstGeom prst="wedgeRoundRectCallout">
            <a:avLst>
              <a:gd name="adj1" fmla="val -18187"/>
              <a:gd name="adj2" fmla="val -10055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Expected future rewards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114800"/>
            <a:ext cx="7010400" cy="6858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61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Bellman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OK, so we have </a:t>
            </a:r>
            <a:r>
              <a:rPr lang="en-US" sz="2800" dirty="0" smtClean="0">
                <a:solidFill>
                  <a:srgbClr val="CC00CC"/>
                </a:solidFill>
              </a:rPr>
              <a:t>|S| </a:t>
            </a:r>
            <a:r>
              <a:rPr lang="en-US" sz="2800" dirty="0" smtClean="0"/>
              <a:t>simultaneous nonlinear equations with </a:t>
            </a:r>
            <a:r>
              <a:rPr lang="en-US" sz="2800" dirty="0" smtClean="0">
                <a:solidFill>
                  <a:srgbClr val="CC00CC"/>
                </a:solidFill>
              </a:rPr>
              <a:t>|S|</a:t>
            </a:r>
            <a:r>
              <a:rPr lang="en-US" sz="2800" dirty="0" smtClean="0"/>
              <a:t> unknowns </a:t>
            </a:r>
            <a:r>
              <a:rPr lang="en-US" sz="2800" dirty="0" smtClean="0">
                <a:solidFill>
                  <a:srgbClr val="CC00CC"/>
                </a:solidFill>
              </a:rPr>
              <a:t>V(s)</a:t>
            </a:r>
            <a:r>
              <a:rPr lang="en-US" sz="2800" dirty="0" smtClean="0"/>
              <a:t>, one per state:</a:t>
            </a:r>
            <a:endParaRPr lang="en-US" sz="2800" dirty="0"/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/>
              <a:t>  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V</a:t>
            </a:r>
            <a:r>
              <a:rPr lang="en-US" baseline="30000" dirty="0">
                <a:solidFill>
                  <a:srgbClr val="CC00CC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CC00CC"/>
                </a:solidFill>
              </a:rPr>
              <a:t>(s) =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  <a:latin typeface="Calibri"/>
                <a:cs typeface="Calibri"/>
              </a:rPr>
              <a:t>max</a:t>
            </a:r>
            <a:r>
              <a:rPr lang="en-US" baseline="-25000" dirty="0" err="1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 R(s) + </a:t>
            </a:r>
            <a:r>
              <a:rPr lang="en-US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s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(s’ |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a,s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V</a:t>
            </a:r>
            <a:r>
              <a:rPr lang="en-US" baseline="30000" dirty="0">
                <a:solidFill>
                  <a:srgbClr val="CC00CC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CC00CC"/>
                </a:solidFill>
              </a:rPr>
              <a:t>(s’) </a:t>
            </a:r>
            <a:endParaRPr lang="en-US" dirty="0" smtClean="0">
              <a:solidFill>
                <a:srgbClr val="CC00CC"/>
              </a:solidFill>
            </a:endParaRP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 smtClean="0"/>
              <a:t>How </a:t>
            </a:r>
            <a:r>
              <a:rPr lang="en-US" sz="2800" dirty="0" smtClean="0"/>
              <a:t>do we solve equations of the form </a:t>
            </a:r>
            <a:r>
              <a:rPr lang="en-US" sz="2800" dirty="0" smtClean="0">
                <a:solidFill>
                  <a:srgbClr val="CC00CC"/>
                </a:solidFill>
              </a:rPr>
              <a:t>x = f(x)</a:t>
            </a:r>
            <a:r>
              <a:rPr lang="en-US" sz="2800" dirty="0" smtClean="0"/>
              <a:t>? E.g., </a:t>
            </a:r>
            <a:r>
              <a:rPr lang="en-US" sz="2800" dirty="0" smtClean="0">
                <a:solidFill>
                  <a:srgbClr val="CC00CC"/>
                </a:solidFill>
              </a:rPr>
              <a:t>x = </a:t>
            </a:r>
            <a:r>
              <a:rPr lang="en-US" sz="2800" dirty="0" err="1" smtClean="0">
                <a:solidFill>
                  <a:srgbClr val="CC00CC"/>
                </a:solidFill>
              </a:rPr>
              <a:t>cos</a:t>
            </a:r>
            <a:r>
              <a:rPr lang="en-US" sz="2800" dirty="0" smtClean="0">
                <a:solidFill>
                  <a:srgbClr val="CC00CC"/>
                </a:solidFill>
              </a:rPr>
              <a:t> x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Try iterating </a:t>
            </a:r>
            <a:r>
              <a:rPr lang="en-US" dirty="0" smtClean="0">
                <a:solidFill>
                  <a:srgbClr val="CC00CC"/>
                </a:solidFill>
              </a:rPr>
              <a:t>x </a:t>
            </a:r>
            <a:r>
              <a:rPr lang="en-US" dirty="0" smtClean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 smtClean="0">
                <a:solidFill>
                  <a:srgbClr val="CC00CC"/>
                </a:solidFill>
              </a:rPr>
              <a:t>  </a:t>
            </a:r>
            <a:r>
              <a:rPr lang="en-US" dirty="0" err="1">
                <a:solidFill>
                  <a:srgbClr val="CC00CC"/>
                </a:solidFill>
              </a:rPr>
              <a:t>cos</a:t>
            </a:r>
            <a:r>
              <a:rPr lang="en-US" dirty="0">
                <a:solidFill>
                  <a:srgbClr val="CC00CC"/>
                </a:solidFill>
              </a:rPr>
              <a:t> x</a:t>
            </a:r>
            <a:r>
              <a:rPr lang="en-US" dirty="0" smtClean="0"/>
              <a:t>! 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baseline="-25000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 err="1" smtClean="0">
                <a:solidFill>
                  <a:srgbClr val="CC00CC"/>
                </a:solidFill>
              </a:rPr>
              <a:t>cos</a:t>
            </a:r>
            <a:r>
              <a:rPr lang="en-US" dirty="0" smtClean="0">
                <a:solidFill>
                  <a:srgbClr val="CC00CC"/>
                </a:solidFill>
              </a:rPr>
              <a:t> x</a:t>
            </a:r>
            <a:r>
              <a:rPr lang="en-US" baseline="-25000" dirty="0" smtClean="0">
                <a:solidFill>
                  <a:srgbClr val="CC00CC"/>
                </a:solidFill>
              </a:rPr>
              <a:t>0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baseline="-25000" dirty="0" smtClean="0">
                <a:solidFill>
                  <a:srgbClr val="CC00CC"/>
                </a:solidFill>
              </a:rPr>
              <a:t>2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cos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baseline="-25000" dirty="0" smtClean="0">
                <a:solidFill>
                  <a:srgbClr val="CC00CC"/>
                </a:solidFill>
              </a:rPr>
              <a:t>1</a:t>
            </a:r>
            <a:endParaRPr lang="en-US" baseline="-25000" dirty="0">
              <a:solidFill>
                <a:srgbClr val="CC00CC"/>
              </a:solidFill>
            </a:endParaRP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baseline="-25000" dirty="0" smtClean="0">
                <a:solidFill>
                  <a:srgbClr val="CC00CC"/>
                </a:solidFill>
              </a:rPr>
              <a:t>3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cos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x</a:t>
            </a:r>
            <a:r>
              <a:rPr lang="en-US" baseline="-25000" dirty="0" smtClean="0">
                <a:solidFill>
                  <a:srgbClr val="CC00CC"/>
                </a:solidFill>
              </a:rPr>
              <a:t>2</a:t>
            </a:r>
            <a:endParaRPr lang="en-US" baseline="-25000" dirty="0">
              <a:solidFill>
                <a:srgbClr val="CC00CC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etc.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Start with (say)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V</a:t>
            </a:r>
            <a:r>
              <a:rPr lang="en-US" sz="2400" baseline="-25000" dirty="0" smtClean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(s) = 0 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34" charset="-128"/>
              </a:rPr>
              <a:t>and some termination parameter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</a:t>
            </a:r>
            <a:endParaRPr lang="en-US" sz="2400" dirty="0" smtClean="0">
              <a:solidFill>
                <a:srgbClr val="CC00CC"/>
              </a:solidFill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 (i.e., until all updates smaller than </a:t>
            </a:r>
            <a:r>
              <a:rPr lang="en-US" sz="2400" dirty="0" smtClean="0">
                <a:solidFill>
                  <a:srgbClr val="CC00CC"/>
                </a:solidFill>
                <a:sym typeface="Symbol"/>
              </a:rPr>
              <a:t>(1-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</a:rPr>
              <a:t>γ)/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 smtClean="0"/>
              <a:t> </a:t>
            </a:r>
            <a:r>
              <a:rPr lang="en-US" sz="2400" dirty="0"/>
              <a:t>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D</a:t>
            </a:r>
            <a:r>
              <a:rPr lang="en-US" sz="2400" dirty="0" smtClean="0">
                <a:ea typeface="ＭＳ Ｐゴシック" pitchFamily="34" charset="-128"/>
              </a:rPr>
              <a:t>o a 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Bellman update </a:t>
            </a:r>
            <a:r>
              <a:rPr lang="en-US" sz="2400" dirty="0" smtClean="0">
                <a:ea typeface="ＭＳ Ｐゴシック" pitchFamily="34" charset="-128"/>
              </a:rPr>
              <a:t>(essentially one ply of </a:t>
            </a:r>
            <a:r>
              <a:rPr lang="en-US" sz="2400" dirty="0" err="1" smtClean="0">
                <a:ea typeface="ＭＳ Ｐゴシック" pitchFamily="34" charset="-128"/>
              </a:rPr>
              <a:t>expectimax</a:t>
            </a:r>
            <a:r>
              <a:rPr lang="en-US" sz="2400" dirty="0" smtClean="0">
                <a:ea typeface="ＭＳ Ｐゴシック" pitchFamily="34" charset="-128"/>
              </a:rPr>
              <a:t>) from each state: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C00CC"/>
                </a:solidFill>
              </a:rPr>
              <a:t>V</a:t>
            </a:r>
            <a:r>
              <a:rPr lang="en-US" baseline="-25000" dirty="0" smtClean="0">
                <a:solidFill>
                  <a:srgbClr val="CC00CC"/>
                </a:solidFill>
                <a:sym typeface="Symbol" pitchFamily="18" charset="2"/>
              </a:rPr>
              <a:t>k+1</a:t>
            </a:r>
            <a:r>
              <a:rPr lang="en-US" sz="2400" dirty="0" smtClean="0">
                <a:solidFill>
                  <a:srgbClr val="CC00CC"/>
                </a:solidFill>
              </a:rPr>
              <a:t>(</a:t>
            </a:r>
            <a:r>
              <a:rPr lang="en-US" sz="2400" dirty="0">
                <a:solidFill>
                  <a:srgbClr val="CC00CC"/>
                </a:solidFill>
              </a:rPr>
              <a:t>s)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Calibri"/>
                <a:cs typeface="Calibri"/>
              </a:rPr>
              <a:t>max</a:t>
            </a:r>
            <a:r>
              <a:rPr lang="en-US" sz="2400" baseline="-25000" dirty="0" err="1" smtClean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400" dirty="0" smtClean="0">
                <a:solidFill>
                  <a:srgbClr val="CC00CC"/>
                </a:solidFill>
                <a:cs typeface="Calibri"/>
              </a:rPr>
              <a:t> </a:t>
            </a:r>
            <a:r>
              <a:rPr lang="en-US" sz="2400" dirty="0" smtClean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R(s) +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(s’ | 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a,s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V</a:t>
            </a:r>
            <a:r>
              <a:rPr lang="en-US" sz="2400" baseline="30000" dirty="0">
                <a:solidFill>
                  <a:srgbClr val="CC00CC"/>
                </a:solidFill>
                <a:sym typeface="Symbol" pitchFamily="18" charset="2"/>
              </a:rPr>
              <a:t>*</a:t>
            </a:r>
            <a:r>
              <a:rPr lang="en-US" sz="2400" dirty="0">
                <a:solidFill>
                  <a:srgbClr val="CC00CC"/>
                </a:solidFill>
              </a:rPr>
              <a:t>(s’) 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Theorem: will converge to unique optimal values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9296400" y="2819400"/>
            <a:ext cx="1828800" cy="1143000"/>
          </a:xfrm>
          <a:prstGeom prst="wedgeRoundRectCallout">
            <a:avLst>
              <a:gd name="adj1" fmla="val -152498"/>
              <a:gd name="adj2" fmla="val -37079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 smtClean="0">
                <a:solidFill>
                  <a:srgbClr val="CC00CC"/>
                </a:solidFill>
                <a:latin typeface="Calibri" pitchFamily="34" charset="0"/>
              </a:rPr>
              <a:t>V</a:t>
            </a:r>
            <a:r>
              <a:rPr lang="en-US" sz="3200" kern="0" dirty="0" smtClean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3200" kern="0" dirty="0" smtClean="0">
                <a:solidFill>
                  <a:srgbClr val="CC00CC"/>
                </a:solidFill>
                <a:latin typeface="Calibri" pitchFamily="34" charset="0"/>
                <a:sym typeface="Symbol"/>
              </a:rPr>
              <a:t> B</a:t>
            </a:r>
            <a:r>
              <a:rPr lang="en-US" sz="3200" b="1" i="1" kern="0" dirty="0">
                <a:solidFill>
                  <a:srgbClr val="CC00CC"/>
                </a:solidFill>
                <a:latin typeface="Calibri" pitchFamily="34" charset="0"/>
              </a:rPr>
              <a:t>V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50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Sequential decisions under uncertainty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0" y="1219200"/>
            <a:ext cx="698856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1600200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Noise=0.2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1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-0.04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2743200"/>
            <a:ext cx="3505200" cy="2524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i="1" dirty="0" smtClean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model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’)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 a</a:t>
            </a:r>
            <a:r>
              <a:rPr lang="en-US" sz="1800" dirty="0" smtClean="0">
                <a:ea typeface="ＭＳ Ｐゴシック" pitchFamily="34" charset="-128"/>
              </a:rPr>
              <a:t> from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sz="1800" dirty="0" smtClean="0">
                <a:ea typeface="ＭＳ Ｐゴシック" pitchFamily="34" charset="-128"/>
              </a:rPr>
              <a:t> leads to 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1800" dirty="0" smtClean="0">
                <a:solidFill>
                  <a:srgbClr val="CC00CC"/>
                </a:solidFill>
                <a:ea typeface="ＭＳ Ｐゴシック" pitchFamily="34" charset="-128"/>
              </a:rPr>
              <a:t>’</a:t>
            </a:r>
            <a:r>
              <a:rPr lang="en-US" sz="1800" dirty="0" smtClean="0">
                <a:ea typeface="ＭＳ Ｐゴシック" pitchFamily="34" charset="-128"/>
              </a:rPr>
              <a:t>, i.e.,</a:t>
            </a:r>
            <a:r>
              <a:rPr lang="en-US" sz="1800" dirty="0" smtClean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800" dirty="0" smtClean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1800" dirty="0" smtClean="0">
                <a:solidFill>
                  <a:srgbClr val="CC00CC"/>
                </a:solidFill>
                <a:ea typeface="ＭＳ Ｐゴシック" pitchFamily="34" charset="-128"/>
              </a:rPr>
              <a:t>’|</a:t>
            </a:r>
            <a:r>
              <a:rPr lang="en-US" altLang="ja-JP" sz="1800" i="1" dirty="0" smtClean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altLang="ja-JP" sz="1800" dirty="0" smtClean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altLang="ja-JP" sz="1800" i="1" dirty="0" smtClean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altLang="ja-JP" sz="18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 smtClean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endParaRPr lang="en-US" altLang="ja-JP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</a:t>
            </a:r>
            <a:r>
              <a:rPr lang="en-US" sz="1800" dirty="0" smtClean="0">
                <a:ea typeface="ＭＳ Ｐゴシック" pitchFamily="34" charset="-128"/>
              </a:rPr>
              <a:t>depends on next state and action: 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 smtClean="0">
                <a:solidFill>
                  <a:srgbClr val="CC00CC"/>
                </a:solidFill>
                <a:ea typeface="ＭＳ Ｐゴシック" pitchFamily="34" charset="-128"/>
              </a:rPr>
              <a:t>s, a, s’</a:t>
            </a:r>
            <a:r>
              <a:rPr lang="en-US" altLang="ja-JP" sz="1800" dirty="0" smtClean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Possibly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  <a:r>
              <a:rPr lang="en-US" sz="2000" dirty="0" smtClean="0">
                <a:ea typeface="ＭＳ Ｐゴシック" pitchFamily="34" charset="-128"/>
              </a:rPr>
              <a:t> (or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absorbing</a:t>
            </a:r>
            <a:r>
              <a:rPr lang="en-US" sz="2000" dirty="0" smtClean="0">
                <a:ea typeface="ＭＳ Ｐゴシック" pitchFamily="34" charset="-128"/>
              </a:rPr>
              <a:t> state) with zero reward for all actions</a:t>
            </a: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MDPs are fully observable but probabilistic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Some instances can be solved with </a:t>
            </a:r>
            <a:r>
              <a:rPr lang="en-US" sz="2000" dirty="0" err="1" smtClean="0">
                <a:ea typeface="ＭＳ Ｐゴシック" pitchFamily="34" charset="-128"/>
              </a:rPr>
              <a:t>expectimax</a:t>
            </a:r>
            <a:r>
              <a:rPr lang="en-US" sz="2000" dirty="0" smtClean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We’</a:t>
            </a:r>
            <a:r>
              <a:rPr lang="en-US" altLang="ja-JP" sz="2000" dirty="0" smtClean="0">
                <a:ea typeface="ＭＳ Ｐゴシック" pitchFamily="34" charset="-128"/>
              </a:rPr>
              <a:t>ll have a new tool soon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n-US" altLang="ja-JP" sz="2400" dirty="0" smtClean="0">
                <a:latin typeface="Calibri" pitchFamily="34" charset="0"/>
              </a:rPr>
              <a:t>) </a:t>
            </a:r>
            <a:r>
              <a:rPr lang="en-US" altLang="ja-JP" sz="2400" dirty="0">
                <a:latin typeface="Calibri" pitchFamily="34" charset="0"/>
              </a:rPr>
              <a:t>= -</a:t>
            </a:r>
            <a:r>
              <a:rPr lang="en-US" altLang="ja-JP" sz="2400" dirty="0" smtClean="0">
                <a:latin typeface="Calibri" pitchFamily="34" charset="0"/>
              </a:rPr>
              <a:t>0.04 </a:t>
            </a:r>
            <a:r>
              <a:rPr lang="en-US" altLang="ja-JP" sz="2400" dirty="0">
                <a:latin typeface="Calibri" pitchFamily="34" charset="0"/>
              </a:rPr>
              <a:t>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4770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b="1" i="1" dirty="0" smtClean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 smtClean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MDPs, we want an optimal </a:t>
            </a:r>
            <a:r>
              <a:rPr lang="en-US" sz="2400" b="1" i="1" dirty="0" smtClean="0">
                <a:solidFill>
                  <a:srgbClr val="CC0000"/>
                </a:solidFill>
                <a:ea typeface="ＭＳ Ｐゴシック" pitchFamily="34" charset="-128"/>
              </a:rPr>
              <a:t>policy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*: </a:t>
            </a:r>
            <a:r>
              <a:rPr lang="en-US" sz="2400" i="1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 policy 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 gives an action for each state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optimal policy maximizes expected utility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 smtClean="0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It doesn’t know what to do about loops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Some optimal policies for R&lt;0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policy for R&gt;0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24000"/>
            <a:ext cx="4744493" cy="3662224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R(s) </a:t>
            </a:r>
            <a:r>
              <a:rPr lang="en-US" sz="2800" dirty="0" smtClean="0">
                <a:latin typeface="Calibri"/>
                <a:cs typeface="Calibri"/>
              </a:rPr>
              <a:t>&gt; 0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61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60957</TotalTime>
  <Words>1977</Words>
  <Application>Microsoft Macintosh PowerPoint</Application>
  <PresentationFormat>Custom</PresentationFormat>
  <Paragraphs>310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dan-berkeley-nlp-v1</vt:lpstr>
      <vt:lpstr>Announcements</vt:lpstr>
      <vt:lpstr>CS 188: Artificial Intelligence </vt:lpstr>
      <vt:lpstr>Sequential decisions under uncertainty</vt:lpstr>
      <vt:lpstr>Example: Grid World</vt:lpstr>
      <vt:lpstr>Markov Decision Processes</vt:lpstr>
      <vt:lpstr>Policies</vt:lpstr>
      <vt:lpstr>Some optimal policies for R&lt;0</vt:lpstr>
      <vt:lpstr>Optimal policy for R&gt;0</vt:lpstr>
      <vt:lpstr>Utilities of Sequences</vt:lpstr>
      <vt:lpstr>Utilities of Sequences</vt:lpstr>
      <vt:lpstr>Stationary Preferences</vt:lpstr>
      <vt:lpstr>Discounting</vt:lpstr>
      <vt:lpstr>Quiz: Discounting</vt:lpstr>
      <vt:lpstr>Recap: Defining MDPs</vt:lpstr>
      <vt:lpstr>Solving MDPs</vt:lpstr>
      <vt:lpstr>The value of a policy</vt:lpstr>
      <vt:lpstr>Optimal Quantities</vt:lpstr>
      <vt:lpstr>Snapshot of Demo – Gridworld V Values</vt:lpstr>
      <vt:lpstr>Snapshot of Demo – Gridworld Q Values</vt:lpstr>
      <vt:lpstr>Snapshot of Demo – Gridworld V Values</vt:lpstr>
      <vt:lpstr>Bellman equations (Shapley, 1953)</vt:lpstr>
      <vt:lpstr>Value Iteration</vt:lpstr>
      <vt:lpstr>Solving the Bellman equations</vt:lpstr>
      <vt:lpstr>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Values over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Dylan Hadfield-Menell</cp:lastModifiedBy>
  <cp:revision>2760</cp:revision>
  <cp:lastPrinted>2014-02-13T17:51:45Z</cp:lastPrinted>
  <dcterms:created xsi:type="dcterms:W3CDTF">2004-08-27T04:16:05Z</dcterms:created>
  <dcterms:modified xsi:type="dcterms:W3CDTF">2015-11-11T00:30:46Z</dcterms:modified>
</cp:coreProperties>
</file>