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4" r:id="rId3"/>
  </p:sldMasterIdLst>
  <p:notesMasterIdLst>
    <p:notesMasterId r:id="rId67"/>
  </p:notesMasterIdLst>
  <p:handoutMasterIdLst>
    <p:handoutMasterId r:id="rId68"/>
  </p:handoutMasterIdLst>
  <p:sldIdLst>
    <p:sldId id="261" r:id="rId4"/>
    <p:sldId id="319" r:id="rId5"/>
    <p:sldId id="256" r:id="rId6"/>
    <p:sldId id="257" r:id="rId7"/>
    <p:sldId id="258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18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D2F38-E8BE-4145-AA8D-25A7FFA57C5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DA347D-FC9E-425F-A9CF-CF4B50624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C1E2A-E39A-46CE-B3B6-79983A3E6789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09B92-5005-4D8B-8B71-E167D9686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9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38418-9089-48B9-8BB1-EC9FCCB6C8D7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149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E8624-75BF-4C26-A0A8-F8F5844C89F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3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38418-9089-48B9-8BB1-EC9FCCB6C8D7}" type="slidenum">
              <a:rPr kumimoji="0" lang="en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118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4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6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7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9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8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15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21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2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139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85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8926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5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9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4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3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6716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384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78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54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6547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4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94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A9C924F-DF23-4B9B-A548-69DE5FDB0F2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A92740C-30B9-4109-9DD5-70D0656A2F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710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Weather Monitoring System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5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Humidity- Relative Humidity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Range: 0 -100%</a:t>
            </a: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Resolution: 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Range: 0 -1500W/m</a:t>
            </a:r>
            <a:r>
              <a:rPr lang="en-IN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Resolution: 10W/m</a:t>
            </a:r>
            <a:r>
              <a:rPr lang="en-IN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Range: 0 -20 mm/min</a:t>
            </a: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Resolution: 0.1mm /min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600200"/>
            <a:ext cx="6270922" cy="2098226"/>
          </a:xfrm>
        </p:spPr>
        <p:txBody>
          <a:bodyPr/>
          <a:lstStyle/>
          <a:p>
            <a:r>
              <a:rPr lang="en-IN" sz="4000" dirty="0">
                <a:solidFill>
                  <a:schemeClr val="tx1">
                    <a:lumMod val="95000"/>
                  </a:schemeClr>
                </a:solidFill>
              </a:rPr>
              <a:t>Weather Monitoring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Step 1 of the Design</a:t>
            </a:r>
          </a:p>
        </p:txBody>
      </p:sp>
    </p:spTree>
    <p:extLst>
      <p:ext uri="{BB962C8B-B14F-4D97-AF65-F5344CB8AC3E}">
        <p14:creationId xmlns:p14="http://schemas.microsoft.com/office/powerpoint/2010/main" val="310350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4388"/>
            <a:ext cx="5937755" cy="11887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Where to start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39138">
            <a:off x="581144" y="3054339"/>
            <a:ext cx="2981945" cy="1173700"/>
          </a:xfrm>
          <a:prstGeom prst="rect">
            <a:avLst/>
          </a:prstGeom>
        </p:spPr>
      </p:pic>
      <p:pic>
        <p:nvPicPr>
          <p:cNvPr id="1026" name="Picture 2" descr="http://baptiste-wicht.com/wp-content/uploads/2010/03/memory_c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16879"/>
            <a:ext cx="2285339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matronics.com/images/rt_images/SEN_right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84562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486400" y="3103562"/>
            <a:ext cx="3276600" cy="2895600"/>
          </a:xfrm>
          <a:prstGeom prst="ellipse">
            <a:avLst/>
          </a:prstGeom>
          <a:solidFill>
            <a:schemeClr val="accent6">
              <a:alpha val="1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3571444" y="1219200"/>
            <a:ext cx="3276600" cy="1996282"/>
          </a:xfrm>
          <a:prstGeom prst="ellipse">
            <a:avLst/>
          </a:prstGeom>
          <a:solidFill>
            <a:schemeClr val="accent6">
              <a:alpha val="1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8"/>
          <p:cNvSpPr/>
          <p:nvPr/>
        </p:nvSpPr>
        <p:spPr>
          <a:xfrm rot="19704241">
            <a:off x="293381" y="2697453"/>
            <a:ext cx="3697565" cy="1996282"/>
          </a:xfrm>
          <a:prstGeom prst="ellipse">
            <a:avLst/>
          </a:prstGeom>
          <a:solidFill>
            <a:schemeClr val="accent6">
              <a:alpha val="1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2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Output</a:t>
            </a:r>
          </a:p>
          <a:p>
            <a:pPr lvl="1"/>
            <a:r>
              <a:rPr lang="en-US" dirty="0"/>
              <a:t>Varying Current </a:t>
            </a:r>
          </a:p>
          <a:p>
            <a:pPr lvl="1"/>
            <a:r>
              <a:rPr lang="en-US" dirty="0"/>
              <a:t>Varying Voltage</a:t>
            </a:r>
          </a:p>
          <a:p>
            <a:r>
              <a:rPr lang="en-US" dirty="0"/>
              <a:t>Serial Digital output</a:t>
            </a:r>
          </a:p>
          <a:p>
            <a:r>
              <a:rPr lang="en-US" dirty="0"/>
              <a:t>Pulses/ Second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Temperature Sensor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Range: - 20° C to +50° C</a:t>
            </a:r>
          </a:p>
          <a:p>
            <a:r>
              <a:rPr lang="en-IN" dirty="0">
                <a:solidFill>
                  <a:schemeClr val="tx1"/>
                </a:solidFill>
              </a:rPr>
              <a:t>Resolution: -  1° 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 700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>
                <a:solidFill>
                  <a:schemeClr val="tx1"/>
                </a:solidFill>
              </a:rPr>
              <a:t>Output: 4-20mA</a:t>
            </a:r>
          </a:p>
          <a:p>
            <a:r>
              <a:rPr lang="en-IN" dirty="0">
                <a:solidFill>
                  <a:schemeClr val="tx1"/>
                </a:solidFill>
              </a:rPr>
              <a:t>Range: -50° C to + 50° C</a:t>
            </a:r>
          </a:p>
          <a:p>
            <a:r>
              <a:rPr lang="en-IN" dirty="0">
                <a:solidFill>
                  <a:schemeClr val="tx1"/>
                </a:solidFill>
              </a:rPr>
              <a:t>Resolution: 2° F or 1° C</a:t>
            </a:r>
          </a:p>
          <a:p>
            <a:r>
              <a:rPr lang="en-IN" dirty="0">
                <a:solidFill>
                  <a:schemeClr val="tx1"/>
                </a:solidFill>
              </a:rPr>
              <a:t>Operating Voltage: 10-36VDC</a:t>
            </a:r>
          </a:p>
          <a:p>
            <a:r>
              <a:rPr lang="en-IN" dirty="0">
                <a:solidFill>
                  <a:schemeClr val="tx1"/>
                </a:solidFill>
              </a:rPr>
              <a:t>Warm Up Time: 5 seconds minimum</a:t>
            </a:r>
          </a:p>
          <a:p>
            <a:r>
              <a:rPr lang="en-IN" dirty="0">
                <a:solidFill>
                  <a:schemeClr val="tx1"/>
                </a:solidFill>
              </a:rPr>
              <a:t>Operating Temperature:           -50°C to +100°C</a:t>
            </a:r>
          </a:p>
        </p:txBody>
      </p:sp>
    </p:spTree>
    <p:extLst>
      <p:ext uri="{BB962C8B-B14F-4D97-AF65-F5344CB8AC3E}">
        <p14:creationId xmlns:p14="http://schemas.microsoft.com/office/powerpoint/2010/main" val="17319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Wind Speed Sensor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Sensor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Range:  0-100 MPH</a:t>
            </a:r>
          </a:p>
          <a:p>
            <a:r>
              <a:rPr lang="en-IN" dirty="0">
                <a:solidFill>
                  <a:schemeClr val="tx1"/>
                </a:solidFill>
              </a:rPr>
              <a:t>Resolution: 0.5  MPH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WE 550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412040" cy="29431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IN" dirty="0"/>
              <a:t>Output: 4-20mA</a:t>
            </a:r>
          </a:p>
          <a:p>
            <a:pPr>
              <a:lnSpc>
                <a:spcPct val="120000"/>
              </a:lnSpc>
            </a:pPr>
            <a:r>
              <a:rPr lang="en-IN" dirty="0"/>
              <a:t>0-100 MPH</a:t>
            </a:r>
          </a:p>
          <a:p>
            <a:pPr>
              <a:lnSpc>
                <a:spcPct val="120000"/>
              </a:lnSpc>
            </a:pPr>
            <a:r>
              <a:rPr lang="en-IN" dirty="0"/>
              <a:t>Resolution: .5 MPH over the range 11 to 55 MPH</a:t>
            </a:r>
          </a:p>
          <a:p>
            <a:pPr>
              <a:lnSpc>
                <a:spcPct val="120000"/>
              </a:lnSpc>
            </a:pPr>
            <a:r>
              <a:rPr lang="en-IN" dirty="0"/>
              <a:t>Operating Voltage: 10-36VDC</a:t>
            </a:r>
          </a:p>
          <a:p>
            <a:pPr>
              <a:lnSpc>
                <a:spcPct val="120000"/>
              </a:lnSpc>
            </a:pPr>
            <a:r>
              <a:rPr lang="en-IN" dirty="0"/>
              <a:t>Warm Up Time: 3 seconds minimum</a:t>
            </a:r>
          </a:p>
          <a:p>
            <a:pPr>
              <a:lnSpc>
                <a:spcPct val="120000"/>
              </a:lnSpc>
            </a:pPr>
            <a:r>
              <a:rPr lang="en-IN" dirty="0"/>
              <a:t>Operating Temp: -40° to +55°C</a:t>
            </a:r>
          </a:p>
        </p:txBody>
      </p:sp>
    </p:spTree>
    <p:extLst>
      <p:ext uri="{BB962C8B-B14F-4D97-AF65-F5344CB8AC3E}">
        <p14:creationId xmlns:p14="http://schemas.microsoft.com/office/powerpoint/2010/main" val="386100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Wind Direction Sensor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Sensor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Range: 0 to 360°</a:t>
            </a:r>
          </a:p>
          <a:p>
            <a:r>
              <a:rPr lang="en-IN" dirty="0">
                <a:solidFill>
                  <a:schemeClr val="tx1"/>
                </a:solidFill>
              </a:rPr>
              <a:t>Resolution: 2</a:t>
            </a:r>
            <a:r>
              <a:rPr lang="en-IN" baseline="30000" dirty="0">
                <a:solidFill>
                  <a:schemeClr val="tx1"/>
                </a:solidFill>
              </a:rPr>
              <a:t>o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WE570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3"/>
            <a:ext cx="3488240" cy="3095593"/>
          </a:xfrm>
        </p:spPr>
        <p:txBody>
          <a:bodyPr>
            <a:no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Output 4-20 mA</a:t>
            </a:r>
          </a:p>
          <a:p>
            <a:r>
              <a:rPr lang="en-IN" sz="1600" dirty="0">
                <a:solidFill>
                  <a:schemeClr val="tx1"/>
                </a:solidFill>
              </a:rPr>
              <a:t>Range 0 to 360°</a:t>
            </a:r>
          </a:p>
          <a:p>
            <a:r>
              <a:rPr lang="en-IN" sz="1600" dirty="0">
                <a:solidFill>
                  <a:schemeClr val="tx1"/>
                </a:solidFill>
              </a:rPr>
              <a:t>Sensitivity 1 m/s (2.2 mph)</a:t>
            </a:r>
          </a:p>
          <a:p>
            <a:r>
              <a:rPr lang="en-IN" sz="1600" dirty="0">
                <a:solidFill>
                  <a:schemeClr val="tx1"/>
                </a:solidFill>
              </a:rPr>
              <a:t>Resolution 1% full scale</a:t>
            </a:r>
          </a:p>
          <a:p>
            <a:r>
              <a:rPr lang="en-IN" sz="1600" dirty="0">
                <a:solidFill>
                  <a:schemeClr val="tx1"/>
                </a:solidFill>
              </a:rPr>
              <a:t>Operating Voltage 10 to 36 VDC</a:t>
            </a:r>
          </a:p>
          <a:p>
            <a:r>
              <a:rPr lang="en-IN" sz="1600" dirty="0">
                <a:solidFill>
                  <a:schemeClr val="tx1"/>
                </a:solidFill>
              </a:rPr>
              <a:t>Warm-up Time 3 seconds minimum</a:t>
            </a:r>
          </a:p>
          <a:p>
            <a:r>
              <a:rPr lang="en-IN" sz="1600" dirty="0">
                <a:solidFill>
                  <a:schemeClr val="tx1"/>
                </a:solidFill>
              </a:rPr>
              <a:t>Operating Temperature:-40° to +55°C</a:t>
            </a:r>
          </a:p>
        </p:txBody>
      </p:sp>
    </p:spTree>
    <p:extLst>
      <p:ext uri="{BB962C8B-B14F-4D97-AF65-F5344CB8AC3E}">
        <p14:creationId xmlns:p14="http://schemas.microsoft.com/office/powerpoint/2010/main" val="356731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/>
                </a:solidFill>
              </a:rPr>
              <a:t>Barometric Pressure Sensor </a:t>
            </a:r>
            <a:br>
              <a:rPr lang="en-IN" dirty="0">
                <a:solidFill>
                  <a:schemeClr val="tx1"/>
                </a:solidFill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Range: 800-1100 </a:t>
            </a:r>
            <a:r>
              <a:rPr lang="en-IN" dirty="0" err="1">
                <a:solidFill>
                  <a:schemeClr val="tx1"/>
                </a:solidFill>
              </a:rPr>
              <a:t>millibars</a:t>
            </a:r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Resolution: 2 </a:t>
            </a:r>
            <a:r>
              <a:rPr lang="en-IN" dirty="0" err="1">
                <a:solidFill>
                  <a:schemeClr val="tx1"/>
                </a:solidFill>
              </a:rPr>
              <a:t>millibars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 100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>
                <a:solidFill>
                  <a:schemeClr val="tx1"/>
                </a:solidFill>
              </a:rPr>
              <a:t>Output: 4-20mA</a:t>
            </a:r>
          </a:p>
          <a:p>
            <a:r>
              <a:rPr lang="en-IN" dirty="0">
                <a:solidFill>
                  <a:schemeClr val="tx1"/>
                </a:solidFill>
              </a:rPr>
              <a:t>Range: 800-1100 </a:t>
            </a:r>
            <a:r>
              <a:rPr lang="en-IN" dirty="0" err="1">
                <a:solidFill>
                  <a:schemeClr val="tx1"/>
                </a:solidFill>
              </a:rPr>
              <a:t>millibars</a:t>
            </a:r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Resolution:  0.5% of full scale</a:t>
            </a:r>
          </a:p>
          <a:p>
            <a:r>
              <a:rPr lang="en-IN" dirty="0">
                <a:solidFill>
                  <a:schemeClr val="tx1"/>
                </a:solidFill>
              </a:rPr>
              <a:t>Operating Voltage: 10-36VDC</a:t>
            </a:r>
          </a:p>
          <a:p>
            <a:r>
              <a:rPr lang="en-IN" dirty="0">
                <a:solidFill>
                  <a:schemeClr val="tx1"/>
                </a:solidFill>
              </a:rPr>
              <a:t>Warm Up Time: 3 seconds minimum </a:t>
            </a:r>
          </a:p>
          <a:p>
            <a:r>
              <a:rPr lang="en-IN" dirty="0">
                <a:solidFill>
                  <a:schemeClr val="tx1"/>
                </a:solidFill>
              </a:rPr>
              <a:t> Operating Temp: -40° to +55°C </a:t>
            </a: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2684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Design a weather monitoring system that detects the following parameters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Pressure</a:t>
            </a:r>
          </a:p>
          <a:p>
            <a:pPr lvl="1"/>
            <a:r>
              <a:rPr lang="en-US" dirty="0"/>
              <a:t>Relative humidity</a:t>
            </a:r>
          </a:p>
          <a:p>
            <a:pPr lvl="1"/>
            <a:r>
              <a:rPr lang="en-US" dirty="0"/>
              <a:t>Wind Speed </a:t>
            </a:r>
          </a:p>
          <a:p>
            <a:pPr lvl="1"/>
            <a:r>
              <a:rPr lang="en-US" dirty="0"/>
              <a:t>Wind Direction</a:t>
            </a:r>
          </a:p>
          <a:p>
            <a:pPr lvl="1"/>
            <a:r>
              <a:rPr lang="en-US" dirty="0"/>
              <a:t>Rainfall</a:t>
            </a:r>
          </a:p>
          <a:p>
            <a:pPr lvl="1"/>
            <a:r>
              <a:rPr lang="en-US" dirty="0"/>
              <a:t>Solar Radiation</a:t>
            </a:r>
          </a:p>
          <a:p>
            <a:r>
              <a:rPr lang="en-US" dirty="0"/>
              <a:t>This information is sent to a remote system every </a:t>
            </a:r>
            <a:r>
              <a:rPr lang="en-US"/>
              <a:t>5 minutes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43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Relative Humidity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Range: 0 -100%</a:t>
            </a:r>
          </a:p>
          <a:p>
            <a:r>
              <a:rPr lang="en-IN" dirty="0">
                <a:solidFill>
                  <a:schemeClr val="tx1"/>
                </a:solidFill>
              </a:rPr>
              <a:t>Resolution: 1%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 600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>
                <a:solidFill>
                  <a:schemeClr val="tx1"/>
                </a:solidFill>
              </a:rPr>
              <a:t>Output: 4-20mA</a:t>
            </a:r>
          </a:p>
          <a:p>
            <a:r>
              <a:rPr lang="en-IN" dirty="0">
                <a:solidFill>
                  <a:schemeClr val="tx1"/>
                </a:solidFill>
              </a:rPr>
              <a:t>Range: 0-100% RH</a:t>
            </a:r>
          </a:p>
          <a:p>
            <a:r>
              <a:rPr lang="en-IN" dirty="0">
                <a:solidFill>
                  <a:schemeClr val="tx1"/>
                </a:solidFill>
              </a:rPr>
              <a:t>Resolution: + 0.5% RH</a:t>
            </a:r>
          </a:p>
          <a:p>
            <a:r>
              <a:rPr lang="en-IN" dirty="0">
                <a:solidFill>
                  <a:schemeClr val="tx1"/>
                </a:solidFill>
              </a:rPr>
              <a:t>Operating Voltage: 10-36VDC</a:t>
            </a:r>
          </a:p>
          <a:p>
            <a:r>
              <a:rPr lang="en-IN" dirty="0">
                <a:solidFill>
                  <a:schemeClr val="tx1"/>
                </a:solidFill>
              </a:rPr>
              <a:t>Current Draw: 3 mA plus sensor</a:t>
            </a:r>
          </a:p>
          <a:p>
            <a:r>
              <a:rPr lang="en-IN" dirty="0">
                <a:solidFill>
                  <a:schemeClr val="tx1"/>
                </a:solidFill>
              </a:rPr>
              <a:t>Warm Up Time: 3 seconds minimum</a:t>
            </a:r>
          </a:p>
          <a:p>
            <a:r>
              <a:rPr lang="en-IN" dirty="0">
                <a:solidFill>
                  <a:schemeClr val="tx1"/>
                </a:solidFill>
              </a:rPr>
              <a:t>Operating Temp: -40° to +55°C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59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Solar Radiation Sensor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Sensor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Range: 0 -1500W/m</a:t>
            </a:r>
            <a:r>
              <a:rPr lang="en-IN" baseline="30000" dirty="0">
                <a:solidFill>
                  <a:schemeClr val="tx1"/>
                </a:solidFill>
              </a:rPr>
              <a:t>2</a:t>
            </a:r>
            <a:endParaRPr lang="en-IN" dirty="0">
              <a:solidFill>
                <a:schemeClr val="tx1"/>
              </a:solidFill>
            </a:endParaRPr>
          </a:p>
          <a:p>
            <a:r>
              <a:rPr lang="en-IN" dirty="0">
                <a:solidFill>
                  <a:schemeClr val="tx1"/>
                </a:solidFill>
              </a:rPr>
              <a:t>Resolution: 10W/m</a:t>
            </a:r>
            <a:r>
              <a:rPr lang="en-IN" baseline="30000" dirty="0">
                <a:solidFill>
                  <a:schemeClr val="tx1"/>
                </a:solidFill>
              </a:rPr>
              <a:t>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 300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412040" cy="28669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IN" dirty="0">
                <a:solidFill>
                  <a:schemeClr val="tx1"/>
                </a:solidFill>
              </a:rPr>
              <a:t>Output: 4-20mA</a:t>
            </a:r>
          </a:p>
          <a:p>
            <a:pPr>
              <a:lnSpc>
                <a:spcPct val="120000"/>
              </a:lnSpc>
            </a:pPr>
            <a:r>
              <a:rPr lang="en-IN" dirty="0">
                <a:solidFill>
                  <a:schemeClr val="tx1"/>
                </a:solidFill>
              </a:rPr>
              <a:t>Range: 0-1500 W /m</a:t>
            </a:r>
            <a:r>
              <a:rPr lang="en-IN" baseline="30000" dirty="0">
                <a:solidFill>
                  <a:schemeClr val="tx1"/>
                </a:solidFill>
              </a:rPr>
              <a:t>2</a:t>
            </a:r>
            <a:endParaRPr lang="en-IN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IN" dirty="0">
                <a:solidFill>
                  <a:schemeClr val="tx1"/>
                </a:solidFill>
              </a:rPr>
              <a:t>Resolution: 1% of full scale</a:t>
            </a:r>
          </a:p>
          <a:p>
            <a:pPr>
              <a:lnSpc>
                <a:spcPct val="120000"/>
              </a:lnSpc>
            </a:pPr>
            <a:r>
              <a:rPr lang="en-IN" dirty="0">
                <a:solidFill>
                  <a:schemeClr val="tx1"/>
                </a:solidFill>
              </a:rPr>
              <a:t>Operating Voltage: 10-36VDC</a:t>
            </a:r>
          </a:p>
          <a:p>
            <a:pPr>
              <a:lnSpc>
                <a:spcPct val="120000"/>
              </a:lnSpc>
            </a:pPr>
            <a:r>
              <a:rPr lang="en-IN" dirty="0">
                <a:solidFill>
                  <a:schemeClr val="tx1"/>
                </a:solidFill>
              </a:rPr>
              <a:t>Warm Up Time: 3 seconds minimum</a:t>
            </a:r>
          </a:p>
          <a:p>
            <a:pPr>
              <a:lnSpc>
                <a:spcPct val="120000"/>
              </a:lnSpc>
            </a:pPr>
            <a:r>
              <a:rPr lang="en-IN" dirty="0">
                <a:solidFill>
                  <a:schemeClr val="tx1"/>
                </a:solidFill>
              </a:rPr>
              <a:t>Operating Temperature: -40°C to +55°C.</a:t>
            </a:r>
          </a:p>
        </p:txBody>
      </p:sp>
    </p:spTree>
    <p:extLst>
      <p:ext uri="{BB962C8B-B14F-4D97-AF65-F5344CB8AC3E}">
        <p14:creationId xmlns:p14="http://schemas.microsoft.com/office/powerpoint/2010/main" val="187671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Rainfall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Range: 0 -20 mm/min</a:t>
            </a:r>
          </a:p>
          <a:p>
            <a:r>
              <a:rPr lang="en-IN" dirty="0">
                <a:solidFill>
                  <a:schemeClr val="tx1"/>
                </a:solidFill>
              </a:rPr>
              <a:t>Resolution: 0.1mm /min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Lambrecht</a:t>
            </a:r>
            <a:r>
              <a:rPr lang="en-US" dirty="0"/>
              <a:t> – Precipitation sensor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dirty="0">
                <a:solidFill>
                  <a:schemeClr val="tx1"/>
                </a:solidFill>
              </a:rPr>
              <a:t>Output: 4-20mA</a:t>
            </a:r>
          </a:p>
          <a:p>
            <a:r>
              <a:rPr lang="en-IN" dirty="0">
                <a:solidFill>
                  <a:schemeClr val="tx1"/>
                </a:solidFill>
              </a:rPr>
              <a:t>Range: 0-25 mm/m</a:t>
            </a:r>
          </a:p>
          <a:p>
            <a:r>
              <a:rPr lang="en-IN" dirty="0">
                <a:solidFill>
                  <a:schemeClr val="tx1"/>
                </a:solidFill>
              </a:rPr>
              <a:t>Resolution: 0.1mm/min</a:t>
            </a:r>
          </a:p>
          <a:p>
            <a:r>
              <a:rPr lang="en-IN" dirty="0">
                <a:solidFill>
                  <a:schemeClr val="tx1"/>
                </a:solidFill>
              </a:rPr>
              <a:t>Operating Voltage: 10-36VDC</a:t>
            </a:r>
          </a:p>
          <a:p>
            <a:r>
              <a:rPr lang="en-IN" dirty="0">
                <a:solidFill>
                  <a:schemeClr val="tx1"/>
                </a:solidFill>
              </a:rPr>
              <a:t>Current Draw: 3 mA plus sensor</a:t>
            </a:r>
          </a:p>
          <a:p>
            <a:r>
              <a:rPr lang="en-IN" dirty="0">
                <a:solidFill>
                  <a:schemeClr val="tx1"/>
                </a:solidFill>
              </a:rPr>
              <a:t>Warm Up Time: 3 seconds minimum</a:t>
            </a:r>
          </a:p>
          <a:p>
            <a:r>
              <a:rPr lang="en-IN" dirty="0">
                <a:solidFill>
                  <a:schemeClr val="tx1"/>
                </a:solidFill>
              </a:rPr>
              <a:t>Operating Temp: -40° to +55°C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1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Specifications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Communication is Serial</a:t>
            </a:r>
          </a:p>
          <a:p>
            <a:r>
              <a:rPr lang="en-US" dirty="0"/>
              <a:t>Wired</a:t>
            </a:r>
          </a:p>
          <a:p>
            <a:r>
              <a:rPr lang="en-US" dirty="0"/>
              <a:t>RS232C in null Modem</a:t>
            </a:r>
          </a:p>
          <a:p>
            <a:r>
              <a:rPr lang="en-US" dirty="0"/>
              <a:t>Communication Speed is 9600 Baud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16550</a:t>
            </a:r>
          </a:p>
        </p:txBody>
      </p:sp>
      <p:pic>
        <p:nvPicPr>
          <p:cNvPr id="2050" name="Picture 2" descr="https://upload.wikimedia.org/wikipedia/commons/c/c9/NS16550AFN_UART_c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80" y="3581400"/>
            <a:ext cx="3124200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Specifications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Every 5 minutes – data collected</a:t>
            </a:r>
          </a:p>
          <a:p>
            <a:r>
              <a:rPr lang="en-US" dirty="0"/>
              <a:t>Every 1 Minute – Data Sensed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8253/8259</a:t>
            </a:r>
          </a:p>
        </p:txBody>
      </p:sp>
      <p:pic>
        <p:nvPicPr>
          <p:cNvPr id="3074" name="Picture 2" descr="http://www.cpu-world.com/Support/82/Intel-D8253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1720"/>
            <a:ext cx="2209800" cy="1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mv0vYnCkdFU/VJKJkeZ1d_I/AAAAAAAAGu8/ysXebUc7HZs/s1600/8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09" y="4917193"/>
            <a:ext cx="2317865" cy="13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4000" dirty="0">
                <a:solidFill>
                  <a:schemeClr val="tx1"/>
                </a:solidFill>
              </a:rPr>
              <a:t>Weather Monitoring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Step 2 Interfacing the sensor</a:t>
            </a:r>
          </a:p>
        </p:txBody>
      </p:sp>
    </p:spTree>
    <p:extLst>
      <p:ext uri="{BB962C8B-B14F-4D97-AF65-F5344CB8AC3E}">
        <p14:creationId xmlns:p14="http://schemas.microsoft.com/office/powerpoint/2010/main" val="2273872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Step 2 : How to interface Sensor to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Analog Current 4 -20 mA</a:t>
            </a:r>
          </a:p>
          <a:p>
            <a:r>
              <a:rPr lang="en-IN" dirty="0"/>
              <a:t>Generally Measure Voltage</a:t>
            </a:r>
          </a:p>
          <a:p>
            <a:r>
              <a:rPr lang="en-IN" dirty="0"/>
              <a:t>Current to Voltage Conversion ??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64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8723" y="559748"/>
            <a:ext cx="6251303" cy="104923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Current to Voltage Conversion</a:t>
            </a:r>
          </a:p>
        </p:txBody>
      </p:sp>
      <p:pic>
        <p:nvPicPr>
          <p:cNvPr id="1026" name="Picture 2" descr="Figure 1. This circuit derives a 0V-5V output from a 4-20mA current-loop signal, using a load resistor of only 10Ω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76" y="1676400"/>
            <a:ext cx="6086958" cy="36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25908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1.25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6.25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0826" y="248985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0V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5V</a:t>
            </a:r>
          </a:p>
        </p:txBody>
      </p:sp>
    </p:spTree>
    <p:extLst>
      <p:ext uri="{BB962C8B-B14F-4D97-AF65-F5344CB8AC3E}">
        <p14:creationId xmlns:p14="http://schemas.microsoft.com/office/powerpoint/2010/main" val="42425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Analog to Digital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Analog outputs from 0-5V</a:t>
            </a:r>
          </a:p>
          <a:p>
            <a:r>
              <a:rPr lang="en-IN" dirty="0"/>
              <a:t>Size of ADC </a:t>
            </a:r>
          </a:p>
          <a:p>
            <a:pPr lvl="1"/>
            <a:r>
              <a:rPr lang="en-IN" dirty="0"/>
              <a:t>Resolution of sensor</a:t>
            </a:r>
          </a:p>
          <a:p>
            <a:pPr lvl="1"/>
            <a:r>
              <a:rPr lang="en-IN" dirty="0"/>
              <a:t>19.6mv ( 8-bit ADC) </a:t>
            </a:r>
          </a:p>
          <a:p>
            <a:pPr lvl="1"/>
            <a:r>
              <a:rPr lang="en-IN" dirty="0"/>
              <a:t>(5.0 – 0.0 )V/256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 Resolution Vs ADC Resolutions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Temperature Sensor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18130" y="2973815"/>
            <a:ext cx="3445691" cy="2491662"/>
          </a:xfrm>
        </p:spPr>
        <p:txBody>
          <a:bodyPr/>
          <a:lstStyle/>
          <a:p>
            <a:r>
              <a:rPr lang="en-IN" dirty="0"/>
              <a:t>Range: - 20° C to +50° C</a:t>
            </a:r>
          </a:p>
          <a:p>
            <a:r>
              <a:rPr lang="en-IN" dirty="0"/>
              <a:t>Resolution: -  1° C</a:t>
            </a:r>
          </a:p>
          <a:p>
            <a:r>
              <a:rPr lang="en-IN" dirty="0"/>
              <a:t>70</a:t>
            </a:r>
          </a:p>
          <a:p>
            <a:r>
              <a:rPr lang="en-US" dirty="0"/>
              <a:t>5/70</a:t>
            </a:r>
          </a:p>
          <a:p>
            <a:r>
              <a:rPr lang="en-US" dirty="0"/>
              <a:t>71.4 mV</a:t>
            </a:r>
          </a:p>
          <a:p>
            <a:endParaRPr lang="en-IN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256</a:t>
            </a:r>
          </a:p>
          <a:p>
            <a:r>
              <a:rPr lang="en-US" dirty="0"/>
              <a:t>19.6 mV</a:t>
            </a:r>
          </a:p>
        </p:txBody>
      </p:sp>
    </p:spTree>
    <p:extLst>
      <p:ext uri="{BB962C8B-B14F-4D97-AF65-F5344CB8AC3E}">
        <p14:creationId xmlns:p14="http://schemas.microsoft.com/office/powerpoint/2010/main" val="2439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All parameters sensed -  every minute</a:t>
            </a:r>
          </a:p>
        </p:txBody>
      </p:sp>
    </p:spTree>
    <p:extLst>
      <p:ext uri="{BB962C8B-B14F-4D97-AF65-F5344CB8AC3E}">
        <p14:creationId xmlns:p14="http://schemas.microsoft.com/office/powerpoint/2010/main" val="92348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 Resolution Vs ADC Resolutions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Wind Speed Sensor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/>
              <a:t>Range:  0-100 MPH</a:t>
            </a:r>
          </a:p>
          <a:p>
            <a:r>
              <a:rPr lang="en-IN" dirty="0"/>
              <a:t>Resolution: 0.5  MPH</a:t>
            </a:r>
          </a:p>
          <a:p>
            <a:r>
              <a:rPr lang="en-IN" dirty="0"/>
              <a:t>200</a:t>
            </a:r>
          </a:p>
          <a:p>
            <a:r>
              <a:rPr lang="en-IN" dirty="0"/>
              <a:t>5.0/ 200</a:t>
            </a:r>
          </a:p>
          <a:p>
            <a:r>
              <a:rPr lang="en-IN" dirty="0"/>
              <a:t>25mV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256</a:t>
            </a:r>
          </a:p>
          <a:p>
            <a:r>
              <a:rPr lang="en-US" dirty="0"/>
              <a:t>19.6 mV</a:t>
            </a:r>
          </a:p>
        </p:txBody>
      </p:sp>
    </p:spTree>
    <p:extLst>
      <p:ext uri="{BB962C8B-B14F-4D97-AF65-F5344CB8AC3E}">
        <p14:creationId xmlns:p14="http://schemas.microsoft.com/office/powerpoint/2010/main" val="21295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 Resolution Vs ADC Resolutions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Wind Direction Sensor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/>
              <a:t>Range: 0 to 360°</a:t>
            </a:r>
          </a:p>
          <a:p>
            <a:r>
              <a:rPr lang="en-IN" dirty="0"/>
              <a:t>Resolution: 2</a:t>
            </a:r>
            <a:r>
              <a:rPr lang="en-IN" baseline="30000" dirty="0"/>
              <a:t>o</a:t>
            </a:r>
            <a:endParaRPr lang="en-IN" dirty="0"/>
          </a:p>
          <a:p>
            <a:r>
              <a:rPr lang="en-IN" dirty="0"/>
              <a:t>180</a:t>
            </a:r>
          </a:p>
          <a:p>
            <a:r>
              <a:rPr lang="en-IN" dirty="0"/>
              <a:t>5.0/ 180</a:t>
            </a:r>
          </a:p>
          <a:p>
            <a:r>
              <a:rPr lang="en-IN" dirty="0"/>
              <a:t>27.78mV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256</a:t>
            </a:r>
          </a:p>
          <a:p>
            <a:r>
              <a:rPr lang="en-US" dirty="0"/>
              <a:t>19.6 mV</a:t>
            </a:r>
          </a:p>
        </p:txBody>
      </p:sp>
    </p:spTree>
    <p:extLst>
      <p:ext uri="{BB962C8B-B14F-4D97-AF65-F5344CB8AC3E}">
        <p14:creationId xmlns:p14="http://schemas.microsoft.com/office/powerpoint/2010/main" val="36805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 Resolution Vs ADC Resolutions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Pressure Sensor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Range: 800-1100 </a:t>
            </a:r>
            <a:r>
              <a:rPr lang="en-IN" dirty="0" err="1"/>
              <a:t>millibars</a:t>
            </a:r>
            <a:endParaRPr lang="en-IN" dirty="0"/>
          </a:p>
          <a:p>
            <a:r>
              <a:rPr lang="en-IN" dirty="0"/>
              <a:t>Resolution: 2 </a:t>
            </a:r>
            <a:r>
              <a:rPr lang="en-IN" dirty="0" err="1"/>
              <a:t>millibars</a:t>
            </a:r>
            <a:endParaRPr lang="en-IN" dirty="0"/>
          </a:p>
          <a:p>
            <a:r>
              <a:rPr lang="en-IN" dirty="0"/>
              <a:t>150</a:t>
            </a:r>
          </a:p>
          <a:p>
            <a:r>
              <a:rPr lang="en-IN" dirty="0"/>
              <a:t>5.0/ 150</a:t>
            </a:r>
          </a:p>
          <a:p>
            <a:r>
              <a:rPr lang="en-IN" dirty="0"/>
              <a:t>33.3mV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256</a:t>
            </a:r>
          </a:p>
          <a:p>
            <a:r>
              <a:rPr lang="en-US" dirty="0"/>
              <a:t>19.6 mV</a:t>
            </a:r>
          </a:p>
        </p:txBody>
      </p:sp>
    </p:spTree>
    <p:extLst>
      <p:ext uri="{BB962C8B-B14F-4D97-AF65-F5344CB8AC3E}">
        <p14:creationId xmlns:p14="http://schemas.microsoft.com/office/powerpoint/2010/main" val="24787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 Resolution Vs ADC Resolutions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Relative Humidity Sensor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/>
              <a:t>Range: 0 -100%</a:t>
            </a:r>
          </a:p>
          <a:p>
            <a:r>
              <a:rPr lang="en-IN" dirty="0"/>
              <a:t>Resolution: 1%</a:t>
            </a:r>
          </a:p>
          <a:p>
            <a:r>
              <a:rPr lang="en-IN" dirty="0"/>
              <a:t>100</a:t>
            </a:r>
          </a:p>
          <a:p>
            <a:r>
              <a:rPr lang="en-IN" dirty="0"/>
              <a:t>5.0/ 100</a:t>
            </a:r>
          </a:p>
          <a:p>
            <a:r>
              <a:rPr lang="en-IN" dirty="0"/>
              <a:t>50mV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256</a:t>
            </a:r>
          </a:p>
          <a:p>
            <a:r>
              <a:rPr lang="en-US" dirty="0"/>
              <a:t>19.6 mV</a:t>
            </a:r>
          </a:p>
        </p:txBody>
      </p:sp>
    </p:spTree>
    <p:extLst>
      <p:ext uri="{BB962C8B-B14F-4D97-AF65-F5344CB8AC3E}">
        <p14:creationId xmlns:p14="http://schemas.microsoft.com/office/powerpoint/2010/main" val="5955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 Resolution Vs ADC Resolutions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Solar Radiation Sensor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dirty="0"/>
              <a:t>Range: 0 -1500W/m</a:t>
            </a:r>
            <a:r>
              <a:rPr lang="en-IN" baseline="30000" dirty="0"/>
              <a:t>2</a:t>
            </a:r>
            <a:endParaRPr lang="en-IN" dirty="0"/>
          </a:p>
          <a:p>
            <a:r>
              <a:rPr lang="en-IN" dirty="0"/>
              <a:t>Resolution: 10W/m</a:t>
            </a:r>
            <a:r>
              <a:rPr lang="en-IN" baseline="30000" dirty="0"/>
              <a:t>2</a:t>
            </a:r>
            <a:endParaRPr lang="en-IN" dirty="0"/>
          </a:p>
          <a:p>
            <a:r>
              <a:rPr lang="en-IN" dirty="0"/>
              <a:t>150</a:t>
            </a:r>
          </a:p>
          <a:p>
            <a:r>
              <a:rPr lang="en-IN" dirty="0"/>
              <a:t>5.0/ 100</a:t>
            </a:r>
          </a:p>
          <a:p>
            <a:r>
              <a:rPr lang="en-IN" dirty="0"/>
              <a:t>50mV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256</a:t>
            </a:r>
          </a:p>
          <a:p>
            <a:r>
              <a:rPr lang="en-US" dirty="0"/>
              <a:t>19.6 mV</a:t>
            </a:r>
          </a:p>
        </p:txBody>
      </p:sp>
    </p:spTree>
    <p:extLst>
      <p:ext uri="{BB962C8B-B14F-4D97-AF65-F5344CB8AC3E}">
        <p14:creationId xmlns:p14="http://schemas.microsoft.com/office/powerpoint/2010/main" val="39345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 Resolution Vs ADC Resolutions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Rainfall Sensor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Range: 0 -20 mm/min</a:t>
            </a:r>
          </a:p>
          <a:p>
            <a:r>
              <a:rPr lang="en-IN" dirty="0"/>
              <a:t>Resolution: 0.1mm /min</a:t>
            </a:r>
          </a:p>
          <a:p>
            <a:r>
              <a:rPr lang="en-IN" dirty="0"/>
              <a:t>200</a:t>
            </a:r>
          </a:p>
          <a:p>
            <a:r>
              <a:rPr lang="en-IN" dirty="0"/>
              <a:t>5.0/ 200</a:t>
            </a:r>
          </a:p>
          <a:p>
            <a:r>
              <a:rPr lang="en-IN" dirty="0"/>
              <a:t>25mV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256</a:t>
            </a:r>
          </a:p>
          <a:p>
            <a:r>
              <a:rPr lang="en-US" dirty="0"/>
              <a:t>19.6 mV</a:t>
            </a:r>
          </a:p>
        </p:txBody>
      </p:sp>
    </p:spTree>
    <p:extLst>
      <p:ext uri="{BB962C8B-B14F-4D97-AF65-F5344CB8AC3E}">
        <p14:creationId xmlns:p14="http://schemas.microsoft.com/office/powerpoint/2010/main" val="14066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Step 2 : How to interface Sensor to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of </a:t>
            </a:r>
            <a:r>
              <a:rPr lang="en-IN" dirty="0" err="1"/>
              <a:t>analog</a:t>
            </a:r>
            <a:r>
              <a:rPr lang="en-IN" dirty="0"/>
              <a:t> </a:t>
            </a:r>
            <a:r>
              <a:rPr lang="en-IN" dirty="0" err="1"/>
              <a:t>i</a:t>
            </a:r>
            <a:r>
              <a:rPr lang="en-IN" dirty="0"/>
              <a:t>/ps-7</a:t>
            </a:r>
          </a:p>
          <a:p>
            <a:r>
              <a:rPr lang="en-IN" dirty="0"/>
              <a:t>8-channel ADC</a:t>
            </a:r>
          </a:p>
          <a:p>
            <a:r>
              <a:rPr lang="en-IN" dirty="0"/>
              <a:t>8-bit</a:t>
            </a:r>
          </a:p>
          <a:p>
            <a:r>
              <a:rPr lang="en-IN" dirty="0"/>
              <a:t>0808 – 8 channel, 8-bit ADC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295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3048000" y="228600"/>
            <a:ext cx="2286000" cy="5791200"/>
          </a:xfrm>
          <a:prstGeom prst="rect">
            <a:avLst/>
          </a:prstGeom>
          <a:solidFill>
            <a:srgbClr val="366658">
              <a:lumMod val="40000"/>
              <a:lumOff val="60000"/>
              <a:alpha val="27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5638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Comic Sans MS" panose="030F0702030302020204" pitchFamily="66" charset="0"/>
              </a:rPr>
              <a:t>ADC 0808</a:t>
            </a: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 flipH="1">
            <a:off x="5334000" y="609600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H="1">
            <a:off x="5334000" y="838200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H="1">
            <a:off x="5334000" y="1066800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H="1">
            <a:off x="5334000" y="1295400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flipH="1">
            <a:off x="5334000" y="1524000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4800600" y="381000"/>
            <a:ext cx="685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latin typeface="Comic Sans MS" panose="030F0702030302020204" pitchFamily="66" charset="0"/>
              </a:rPr>
              <a:t>IN</a:t>
            </a:r>
            <a:r>
              <a:rPr lang="en-US" sz="1600" baseline="-25000">
                <a:latin typeface="Comic Sans MS" panose="030F0702030302020204" pitchFamily="66" charset="0"/>
              </a:rPr>
              <a:t>0 </a:t>
            </a:r>
            <a:r>
              <a:rPr lang="en-US" sz="1600">
                <a:latin typeface="Comic Sans MS" panose="030F0702030302020204" pitchFamily="66" charset="0"/>
              </a:rPr>
              <a:t> IN</a:t>
            </a:r>
            <a:r>
              <a:rPr lang="en-US" sz="1600" baseline="-25000">
                <a:latin typeface="Comic Sans MS" panose="030F0702030302020204" pitchFamily="66" charset="0"/>
              </a:rPr>
              <a:t>1 </a:t>
            </a:r>
            <a:r>
              <a:rPr lang="en-US" sz="1600">
                <a:latin typeface="Comic Sans MS" panose="030F0702030302020204" pitchFamily="66" charset="0"/>
              </a:rPr>
              <a:t>IN</a:t>
            </a:r>
            <a:r>
              <a:rPr lang="en-US" sz="1600" baseline="-25000">
                <a:latin typeface="Comic Sans MS" panose="030F0702030302020204" pitchFamily="66" charset="0"/>
              </a:rPr>
              <a:t>2 </a:t>
            </a:r>
            <a:r>
              <a:rPr lang="en-US" sz="1600">
                <a:latin typeface="Comic Sans MS" panose="030F0702030302020204" pitchFamily="66" charset="0"/>
              </a:rPr>
              <a:t>IN</a:t>
            </a:r>
            <a:r>
              <a:rPr lang="en-US" sz="1600" baseline="-25000">
                <a:latin typeface="Comic Sans MS" panose="030F0702030302020204" pitchFamily="66" charset="0"/>
              </a:rPr>
              <a:t>3</a:t>
            </a:r>
            <a:r>
              <a:rPr lang="en-US" sz="1600">
                <a:latin typeface="Comic Sans MS" panose="030F0702030302020204" pitchFamily="66" charset="0"/>
              </a:rPr>
              <a:t> IN</a:t>
            </a:r>
            <a:r>
              <a:rPr lang="en-US" sz="1600" baseline="-25000">
                <a:latin typeface="Comic Sans MS" panose="030F0702030302020204" pitchFamily="66" charset="0"/>
              </a:rPr>
              <a:t>4</a:t>
            </a:r>
            <a:r>
              <a:rPr lang="en-US" sz="1600">
                <a:latin typeface="Comic Sans MS" panose="030F0702030302020204" pitchFamily="66" charset="0"/>
              </a:rPr>
              <a:t> IN</a:t>
            </a:r>
            <a:r>
              <a:rPr lang="en-US" sz="1600" baseline="-25000">
                <a:latin typeface="Comic Sans MS" panose="030F0702030302020204" pitchFamily="66" charset="0"/>
              </a:rPr>
              <a:t>5 </a:t>
            </a:r>
            <a:r>
              <a:rPr lang="en-US" sz="1600">
                <a:latin typeface="Comic Sans MS" panose="030F0702030302020204" pitchFamily="66" charset="0"/>
              </a:rPr>
              <a:t>IN</a:t>
            </a:r>
            <a:r>
              <a:rPr lang="en-US" sz="1600" baseline="-25000">
                <a:latin typeface="Comic Sans MS" panose="030F0702030302020204" pitchFamily="66" charset="0"/>
              </a:rPr>
              <a:t>6 </a:t>
            </a:r>
            <a:r>
              <a:rPr lang="en-US" sz="1600">
                <a:latin typeface="Comic Sans MS" panose="030F0702030302020204" pitchFamily="66" charset="0"/>
              </a:rPr>
              <a:t>  IN</a:t>
            </a:r>
            <a:r>
              <a:rPr lang="en-US" sz="1600" baseline="-25000">
                <a:latin typeface="Comic Sans MS" panose="030F0702030302020204" pitchFamily="66" charset="0"/>
              </a:rPr>
              <a:t>7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 flipH="1">
            <a:off x="5334000" y="1752600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H="1">
            <a:off x="5334000" y="1981200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 flipH="1">
            <a:off x="5334000" y="2209800"/>
            <a:ext cx="685800" cy="0"/>
          </a:xfrm>
          <a:prstGeom prst="line">
            <a:avLst/>
          </a:prstGeom>
          <a:noFill/>
          <a:ln w="31750">
            <a:solidFill>
              <a:schemeClr val="accent5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3" name="AutoShape 17"/>
          <p:cNvSpPr>
            <a:spLocks/>
          </p:cNvSpPr>
          <p:nvPr/>
        </p:nvSpPr>
        <p:spPr bwMode="auto">
          <a:xfrm>
            <a:off x="6096000" y="457200"/>
            <a:ext cx="228600" cy="1905000"/>
          </a:xfrm>
          <a:prstGeom prst="rightBrace">
            <a:avLst>
              <a:gd name="adj1" fmla="val 69444"/>
              <a:gd name="adj2" fmla="val 50000"/>
            </a:avLst>
          </a:prstGeom>
          <a:noFill/>
          <a:ln w="31750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6400800" y="990600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Comic Sans MS" panose="030F0702030302020204" pitchFamily="66" charset="0"/>
              </a:rPr>
              <a:t>Analog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Comic Sans MS" panose="030F0702030302020204" pitchFamily="66" charset="0"/>
              </a:rPr>
              <a:t>I/ps</a:t>
            </a: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2133600" y="53340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3048000" y="381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Comic Sans MS" panose="030F0702030302020204" pitchFamily="66" charset="0"/>
              </a:rPr>
              <a:t>CLK</a:t>
            </a:r>
          </a:p>
        </p:txBody>
      </p:sp>
      <p:sp>
        <p:nvSpPr>
          <p:cNvPr id="67" name="AutoShape 22"/>
          <p:cNvSpPr>
            <a:spLocks noChangeArrowheads="1"/>
          </p:cNvSpPr>
          <p:nvPr/>
        </p:nvSpPr>
        <p:spPr bwMode="auto">
          <a:xfrm>
            <a:off x="2057400" y="1295400"/>
            <a:ext cx="990600" cy="457200"/>
          </a:xfrm>
          <a:prstGeom prst="leftArrow">
            <a:avLst>
              <a:gd name="adj1" fmla="val 50000"/>
              <a:gd name="adj2" fmla="val 54167"/>
            </a:avLst>
          </a:prstGeom>
          <a:solidFill>
            <a:srgbClr val="8CB64A">
              <a:alpha val="5098"/>
            </a:srgbClr>
          </a:solidFill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3048000" y="11430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DB</a:t>
            </a:r>
            <a:r>
              <a:rPr lang="en-US" sz="1800" b="1" baseline="-25000" dirty="0">
                <a:latin typeface="Comic Sans MS" panose="030F0702030302020204" pitchFamily="66" charset="0"/>
              </a:rPr>
              <a:t>0</a:t>
            </a:r>
            <a:r>
              <a:rPr lang="en-US" sz="1800" b="1" dirty="0">
                <a:latin typeface="Comic Sans MS" panose="030F0702030302020204" pitchFamily="66" charset="0"/>
              </a:rPr>
              <a:t> –DB</a:t>
            </a:r>
            <a:r>
              <a:rPr lang="en-US" sz="1800" b="1" baseline="-25000" dirty="0">
                <a:latin typeface="Comic Sans MS" panose="030F0702030302020204" pitchFamily="66" charset="0"/>
              </a:rPr>
              <a:t>7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9" name="Line 25"/>
          <p:cNvSpPr>
            <a:spLocks noChangeShapeType="1"/>
          </p:cNvSpPr>
          <p:nvPr/>
        </p:nvSpPr>
        <p:spPr bwMode="auto">
          <a:xfrm>
            <a:off x="2133600" y="228600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>
            <a:off x="2133600" y="266700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>
            <a:off x="2133600" y="304800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3048000" y="2057400"/>
            <a:ext cx="762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Comic Sans MS" panose="030F0702030302020204" pitchFamily="66" charset="0"/>
              </a:rPr>
              <a:t>AD</a:t>
            </a:r>
            <a:r>
              <a:rPr lang="en-US" sz="1800" b="1" baseline="-25000">
                <a:latin typeface="Comic Sans MS" panose="030F0702030302020204" pitchFamily="66" charset="0"/>
              </a:rPr>
              <a:t>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Comic Sans MS" panose="030F0702030302020204" pitchFamily="66" charset="0"/>
              </a:rPr>
              <a:t>AD</a:t>
            </a:r>
            <a:r>
              <a:rPr lang="en-US" sz="1800" b="1" baseline="-25000">
                <a:latin typeface="Comic Sans MS" panose="030F0702030302020204" pitchFamily="66" charset="0"/>
              </a:rPr>
              <a:t>1</a:t>
            </a:r>
            <a:endParaRPr lang="en-US" sz="1800" b="1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Comic Sans MS" panose="030F0702030302020204" pitchFamily="66" charset="0"/>
              </a:rPr>
              <a:t>AD</a:t>
            </a:r>
            <a:r>
              <a:rPr lang="en-US" sz="1800" b="1" baseline="-25000">
                <a:latin typeface="Comic Sans MS" panose="030F0702030302020204" pitchFamily="66" charset="0"/>
              </a:rPr>
              <a:t>2</a:t>
            </a:r>
            <a:endParaRPr lang="en-US" sz="1800" b="1">
              <a:latin typeface="Comic Sans MS" panose="030F0702030302020204" pitchFamily="66" charset="0"/>
            </a:endParaRP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4495800" y="2743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Comic Sans MS" panose="030F0702030302020204" pitchFamily="66" charset="0"/>
              </a:rPr>
              <a:t>V</a:t>
            </a:r>
            <a:r>
              <a:rPr lang="en-US" sz="2400" baseline="-25000">
                <a:latin typeface="Comic Sans MS" panose="030F0702030302020204" pitchFamily="66" charset="0"/>
              </a:rPr>
              <a:t>REF+</a:t>
            </a:r>
            <a:r>
              <a:rPr lang="en-US" sz="2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4495800" y="3200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Comic Sans MS" panose="030F0702030302020204" pitchFamily="66" charset="0"/>
              </a:rPr>
              <a:t>V</a:t>
            </a:r>
            <a:r>
              <a:rPr lang="en-US" sz="2400" baseline="-25000">
                <a:latin typeface="Comic Sans MS" panose="030F0702030302020204" pitchFamily="66" charset="0"/>
              </a:rPr>
              <a:t>REF-</a:t>
            </a:r>
            <a:r>
              <a:rPr lang="en-US" sz="2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5" name="Line 32"/>
          <p:cNvSpPr>
            <a:spLocks noChangeShapeType="1"/>
          </p:cNvSpPr>
          <p:nvPr/>
        </p:nvSpPr>
        <p:spPr bwMode="auto">
          <a:xfrm flipH="1">
            <a:off x="5334000" y="3048000"/>
            <a:ext cx="762000" cy="0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6" name="Text Box 33"/>
          <p:cNvSpPr txBox="1">
            <a:spLocks noChangeArrowheads="1"/>
          </p:cNvSpPr>
          <p:nvPr/>
        </p:nvSpPr>
        <p:spPr bwMode="auto">
          <a:xfrm>
            <a:off x="6096000" y="2819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5V</a:t>
            </a:r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>
            <a:off x="5334000" y="3505200"/>
            <a:ext cx="762000" cy="0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6096000" y="3276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Comic Sans MS" panose="030F0702030302020204" pitchFamily="66" charset="0"/>
              </a:rPr>
              <a:t>0V</a:t>
            </a:r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4495800" y="3657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Comic Sans MS" panose="030F0702030302020204" pitchFamily="66" charset="0"/>
              </a:rPr>
              <a:t>Vcc </a:t>
            </a:r>
          </a:p>
        </p:txBody>
      </p:sp>
      <p:sp>
        <p:nvSpPr>
          <p:cNvPr id="80" name="Text Box 37"/>
          <p:cNvSpPr txBox="1">
            <a:spLocks noChangeArrowheads="1"/>
          </p:cNvSpPr>
          <p:nvPr/>
        </p:nvSpPr>
        <p:spPr bwMode="auto">
          <a:xfrm>
            <a:off x="4495800" y="4114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latin typeface="Comic Sans MS" panose="030F0702030302020204" pitchFamily="66" charset="0"/>
              </a:rPr>
              <a:t>GND </a:t>
            </a: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>
            <a:off x="5334000" y="3962400"/>
            <a:ext cx="762000" cy="0"/>
          </a:xfrm>
          <a:prstGeom prst="line">
            <a:avLst/>
          </a:prstGeom>
          <a:noFill/>
          <a:ln w="3175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5334000" y="4343400"/>
            <a:ext cx="762000" cy="0"/>
          </a:xfrm>
          <a:prstGeom prst="line">
            <a:avLst/>
          </a:prstGeom>
          <a:noFill/>
          <a:ln w="3175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6096000" y="4343400"/>
            <a:ext cx="0" cy="304800"/>
          </a:xfrm>
          <a:prstGeom prst="line">
            <a:avLst/>
          </a:prstGeom>
          <a:noFill/>
          <a:ln w="3175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>
            <a:off x="5791200" y="4648200"/>
            <a:ext cx="533400" cy="0"/>
          </a:xfrm>
          <a:prstGeom prst="line">
            <a:avLst/>
          </a:prstGeom>
          <a:noFill/>
          <a:ln w="3175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>
            <a:off x="5943600" y="4724400"/>
            <a:ext cx="304800" cy="0"/>
          </a:xfrm>
          <a:prstGeom prst="line">
            <a:avLst/>
          </a:prstGeom>
          <a:noFill/>
          <a:ln w="3175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6096000" y="4800600"/>
            <a:ext cx="76200" cy="0"/>
          </a:xfrm>
          <a:prstGeom prst="line">
            <a:avLst/>
          </a:prstGeom>
          <a:noFill/>
          <a:ln w="3175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7" name="Text Box 44"/>
          <p:cNvSpPr txBox="1">
            <a:spLocks noChangeArrowheads="1"/>
          </p:cNvSpPr>
          <p:nvPr/>
        </p:nvSpPr>
        <p:spPr bwMode="auto">
          <a:xfrm>
            <a:off x="6096000" y="3657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Supply</a:t>
            </a: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3048000" y="3352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Comic Sans MS" panose="030F0702030302020204" pitchFamily="66" charset="0"/>
              </a:rPr>
              <a:t>EOC</a:t>
            </a:r>
          </a:p>
        </p:txBody>
      </p:sp>
      <p:sp>
        <p:nvSpPr>
          <p:cNvPr id="89" name="Line 47"/>
          <p:cNvSpPr>
            <a:spLocks noChangeShapeType="1"/>
          </p:cNvSpPr>
          <p:nvPr/>
        </p:nvSpPr>
        <p:spPr bwMode="auto">
          <a:xfrm flipH="1">
            <a:off x="2133600" y="350520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90" name="Text Box 49"/>
          <p:cNvSpPr txBox="1">
            <a:spLocks noChangeArrowheads="1"/>
          </p:cNvSpPr>
          <p:nvPr/>
        </p:nvSpPr>
        <p:spPr bwMode="auto">
          <a:xfrm>
            <a:off x="3048000" y="4800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Comic Sans MS" panose="030F0702030302020204" pitchFamily="66" charset="0"/>
              </a:rPr>
              <a:t>SOC</a:t>
            </a:r>
          </a:p>
        </p:txBody>
      </p:sp>
      <p:sp>
        <p:nvSpPr>
          <p:cNvPr id="91" name="Text Box 50"/>
          <p:cNvSpPr txBox="1">
            <a:spLocks noChangeArrowheads="1"/>
          </p:cNvSpPr>
          <p:nvPr/>
        </p:nvSpPr>
        <p:spPr bwMode="auto">
          <a:xfrm>
            <a:off x="3048000" y="5272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>
                <a:latin typeface="Comic Sans MS" panose="030F0702030302020204" pitchFamily="66" charset="0"/>
              </a:rPr>
              <a:t>ALE</a:t>
            </a:r>
          </a:p>
        </p:txBody>
      </p:sp>
      <p:sp>
        <p:nvSpPr>
          <p:cNvPr id="95" name="Text Box 110"/>
          <p:cNvSpPr txBox="1">
            <a:spLocks noChangeArrowheads="1"/>
          </p:cNvSpPr>
          <p:nvPr/>
        </p:nvSpPr>
        <p:spPr bwMode="auto">
          <a:xfrm>
            <a:off x="3054096" y="3893343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b="1" dirty="0">
                <a:latin typeface="Comic Sans MS" panose="030F0702030302020204" pitchFamily="66" charset="0"/>
              </a:rPr>
              <a:t>OE</a:t>
            </a:r>
          </a:p>
        </p:txBody>
      </p:sp>
      <p:sp>
        <p:nvSpPr>
          <p:cNvPr id="96" name="Text Box 116"/>
          <p:cNvSpPr txBox="1">
            <a:spLocks noChangeArrowheads="1"/>
          </p:cNvSpPr>
          <p:nvPr/>
        </p:nvSpPr>
        <p:spPr bwMode="auto">
          <a:xfrm>
            <a:off x="5334000" y="4953000"/>
            <a:ext cx="3048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15000"/>
              </a:spcBef>
              <a:buClrTx/>
              <a:buSzTx/>
              <a:buFontTx/>
              <a:buNone/>
            </a:pPr>
            <a:r>
              <a:rPr lang="en-US" sz="2400" u="sng" dirty="0">
                <a:latin typeface="Comic Sans MS" panose="030F0702030302020204" pitchFamily="66" charset="0"/>
              </a:rPr>
              <a:t>5 V </a:t>
            </a:r>
            <a:r>
              <a:rPr lang="en-US" sz="2400" baseline="-25000" dirty="0">
                <a:latin typeface="Comic Sans MS" panose="030F0702030302020204" pitchFamily="66" charset="0"/>
              </a:rPr>
              <a:t>	</a:t>
            </a:r>
            <a:r>
              <a:rPr lang="en-US" sz="2400" dirty="0">
                <a:latin typeface="Comic Sans MS" panose="030F0702030302020204" pitchFamily="66" charset="0"/>
              </a:rPr>
              <a:t>= 19.6078 mV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255</a:t>
            </a:r>
          </a:p>
        </p:txBody>
      </p:sp>
      <p:sp>
        <p:nvSpPr>
          <p:cNvPr id="97" name="Line 25"/>
          <p:cNvSpPr>
            <a:spLocks noChangeShapeType="1"/>
          </p:cNvSpPr>
          <p:nvPr/>
        </p:nvSpPr>
        <p:spPr bwMode="auto">
          <a:xfrm>
            <a:off x="2133600" y="403860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2133600" y="495300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2133600" y="5410200"/>
            <a:ext cx="914400" cy="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" name="Oval 1"/>
          <p:cNvSpPr/>
          <p:nvPr/>
        </p:nvSpPr>
        <p:spPr>
          <a:xfrm>
            <a:off x="6173011" y="289520"/>
            <a:ext cx="1371600" cy="2438400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14500" y="931466"/>
            <a:ext cx="1371600" cy="1064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637895" y="2121693"/>
            <a:ext cx="1371600" cy="1041214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562100" y="5235533"/>
            <a:ext cx="1371600" cy="506015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1567774" y="4661298"/>
            <a:ext cx="1371600" cy="506015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1631815" y="3311130"/>
            <a:ext cx="1371600" cy="506015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600200" y="3834055"/>
            <a:ext cx="1371600" cy="506015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5959813" y="2848263"/>
            <a:ext cx="1339174" cy="792558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5943600" y="3701498"/>
            <a:ext cx="1339174" cy="792558"/>
          </a:xfrm>
          <a:prstGeom prst="ellipse">
            <a:avLst/>
          </a:prstGeom>
          <a:solidFill>
            <a:schemeClr val="accent6">
              <a:lumMod val="20000"/>
              <a:lumOff val="80000"/>
              <a:alpha val="27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  <p:bldP spid="49" grpId="0" animBg="1"/>
      <p:bldP spid="50" grpId="0" animBg="1"/>
      <p:bldP spid="92" grpId="0" animBg="1"/>
      <p:bldP spid="93" grpId="0" animBg="1"/>
      <p:bldP spid="94" grpId="0" animBg="1"/>
      <p:bldP spid="100" grpId="0" animBg="1"/>
      <p:bldP spid="10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Interface the ADC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685800"/>
            <a:ext cx="7671955" cy="1485900"/>
          </a:xfrm>
        </p:spPr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How to interface ADC to 8086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>
                <a:solidFill>
                  <a:schemeClr val="accent1">
                    <a:lumMod val="50000"/>
                  </a:schemeClr>
                </a:solidFill>
              </a:rPr>
              <a:t>2 ports available use it for ADC</a:t>
            </a:r>
          </a:p>
          <a:p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7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Every 5 minutes – data collected</a:t>
            </a:r>
          </a:p>
          <a:p>
            <a:r>
              <a:rPr lang="en-US" dirty="0"/>
              <a:t>Averaged &amp;  sent to Central computer</a:t>
            </a:r>
          </a:p>
        </p:txBody>
      </p:sp>
    </p:spTree>
    <p:extLst>
      <p:ext uri="{BB962C8B-B14F-4D97-AF65-F5344CB8AC3E}">
        <p14:creationId xmlns:p14="http://schemas.microsoft.com/office/powerpoint/2010/main" val="8037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71800" y="533400"/>
            <a:ext cx="2286000" cy="5791200"/>
          </a:xfrm>
          <a:prstGeom prst="rect">
            <a:avLst/>
          </a:prstGeom>
          <a:solidFill>
            <a:srgbClr val="366658">
              <a:lumMod val="60000"/>
              <a:lumOff val="40000"/>
              <a:alpha val="27000"/>
            </a:srgbClr>
          </a:solidFill>
          <a:ln w="31750">
            <a:solidFill>
              <a:srgbClr val="366658">
                <a:lumMod val="50000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004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ADC 0808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5257800" y="914400"/>
            <a:ext cx="685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257800" y="1143000"/>
            <a:ext cx="685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257800" y="1371600"/>
            <a:ext cx="685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5257800" y="1600200"/>
            <a:ext cx="685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257800" y="1828800"/>
            <a:ext cx="685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24400" y="685800"/>
            <a:ext cx="685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IN</a:t>
            </a:r>
            <a:r>
              <a:rPr kumimoji="0" 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IN</a:t>
            </a:r>
            <a:r>
              <a:rPr kumimoji="0" 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IN</a:t>
            </a:r>
            <a:r>
              <a:rPr kumimoji="0" 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IN</a:t>
            </a:r>
            <a:r>
              <a:rPr kumimoji="0" 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IN</a:t>
            </a:r>
            <a:r>
              <a:rPr kumimoji="0" 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4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IN</a:t>
            </a:r>
            <a:r>
              <a:rPr kumimoji="0" 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5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IN</a:t>
            </a:r>
            <a:r>
              <a:rPr kumimoji="0" 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6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 IN</a:t>
            </a:r>
            <a:r>
              <a:rPr kumimoji="0" 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5257800" y="2057400"/>
            <a:ext cx="685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5257800" y="2286000"/>
            <a:ext cx="685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5257800" y="2514600"/>
            <a:ext cx="685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6019800" y="762000"/>
            <a:ext cx="228600" cy="1600200"/>
          </a:xfrm>
          <a:prstGeom prst="rightBrace">
            <a:avLst>
              <a:gd name="adj1" fmla="val 69444"/>
              <a:gd name="adj2" fmla="val 50000"/>
            </a:avLst>
          </a:prstGeom>
          <a:noFill/>
          <a:ln w="31750">
            <a:solidFill>
              <a:srgbClr val="3D3D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499261" y="934226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 sensors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057400" y="838200"/>
            <a:ext cx="914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81000" y="609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 MHz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971800" y="685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CLK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981200" y="1600200"/>
            <a:ext cx="990600" cy="457200"/>
          </a:xfrm>
          <a:prstGeom prst="leftArrow">
            <a:avLst>
              <a:gd name="adj1" fmla="val 50000"/>
              <a:gd name="adj2" fmla="val 54167"/>
            </a:avLst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971800" y="14478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DB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–DB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73100" y="1524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PB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–PB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057400" y="2590800"/>
            <a:ext cx="914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057400" y="2971800"/>
            <a:ext cx="914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57400" y="3352800"/>
            <a:ext cx="914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971800" y="2362200"/>
            <a:ext cx="762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358900" y="2317750"/>
            <a:ext cx="106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PC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   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PC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       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PC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419600" y="3048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V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REF+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4419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V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REF-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5257800" y="3352800"/>
            <a:ext cx="7620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198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5V</a:t>
            </a: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5257800" y="3810000"/>
            <a:ext cx="7620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019800" y="3581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0V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4196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Vcc 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419600" y="4419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GND 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5257800" y="4267200"/>
            <a:ext cx="7620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5257800" y="4648200"/>
            <a:ext cx="7620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6019800" y="4648200"/>
            <a:ext cx="0" cy="3048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5715000" y="4953000"/>
            <a:ext cx="533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5867400" y="5029200"/>
            <a:ext cx="304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6019800" y="5105400"/>
            <a:ext cx="762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6019800" y="3962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Supply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2971800" y="3657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EOC</a:t>
            </a: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2057400" y="3810000"/>
            <a:ext cx="914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838200" y="3505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INTR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2971800" y="4738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SOC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2971800" y="5272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ALE</a:t>
            </a: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2971800" y="4191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OE</a:t>
            </a: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2120900" y="4267200"/>
            <a:ext cx="8382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2120900" y="4800600"/>
            <a:ext cx="8382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2120900" y="5410200"/>
            <a:ext cx="8382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1435100" y="3962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PC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1435100" y="4495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PC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4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1511300" y="5105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PC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5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32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Generate 1 MHz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Use 8254</a:t>
            </a: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Any other timing</a:t>
            </a: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Read every 1 Minute</a:t>
            </a:r>
          </a:p>
        </p:txBody>
      </p:sp>
    </p:spTree>
    <p:extLst>
      <p:ext uri="{BB962C8B-B14F-4D97-AF65-F5344CB8AC3E}">
        <p14:creationId xmlns:p14="http://schemas.microsoft.com/office/powerpoint/2010/main" val="2047288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STEP 3 : 1 MHz clock &amp; 5 MIN Interrupt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438" indent="-452438"/>
            <a:r>
              <a:rPr lang="en-IN" sz="2800" dirty="0">
                <a:solidFill>
                  <a:srgbClr val="FF0000"/>
                </a:solidFill>
              </a:rPr>
              <a:t>Use 8254</a:t>
            </a:r>
          </a:p>
        </p:txBody>
      </p:sp>
    </p:spTree>
    <p:extLst>
      <p:ext uri="{BB962C8B-B14F-4D97-AF65-F5344CB8AC3E}">
        <p14:creationId xmlns:p14="http://schemas.microsoft.com/office/powerpoint/2010/main" val="2754781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98797" y="990600"/>
            <a:ext cx="2438400" cy="1524000"/>
          </a:xfrm>
          <a:prstGeom prst="rect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74997" y="1143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CLK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98797" y="1676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GATE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70397" y="1143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OUT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031997" y="1371600"/>
            <a:ext cx="1066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74797" y="990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5 MHz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rot="5400000">
            <a:off x="2946397" y="1828800"/>
            <a:ext cx="0" cy="3048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rot="5400000">
            <a:off x="2260597" y="1752600"/>
            <a:ext cx="0" cy="4572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2489197" y="1828800"/>
            <a:ext cx="304800" cy="152400"/>
            <a:chOff x="4512" y="768"/>
            <a:chExt cx="288" cy="96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4512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560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4608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656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4704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752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193797" y="1676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5V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098797" y="2514600"/>
            <a:ext cx="2438400" cy="1524000"/>
          </a:xfrm>
          <a:prstGeom prst="rect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174997" y="2667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OUT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098797" y="3200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GATE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470397" y="2667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CLK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5537197" y="1371600"/>
            <a:ext cx="533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5537197" y="2971800"/>
            <a:ext cx="533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H="1" flipV="1">
            <a:off x="1041397" y="2895599"/>
            <a:ext cx="2057400" cy="1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5613397" y="838200"/>
            <a:ext cx="220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 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Count = 5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4317997" y="1905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mode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4317997" y="3581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mode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3098797" y="4038600"/>
            <a:ext cx="2438400" cy="1524000"/>
          </a:xfrm>
          <a:prstGeom prst="rect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3174997" y="4191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CLK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3098797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GATE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3" name="Text Box 53"/>
          <p:cNvSpPr txBox="1">
            <a:spLocks noChangeArrowheads="1"/>
          </p:cNvSpPr>
          <p:nvPr/>
        </p:nvSpPr>
        <p:spPr bwMode="auto">
          <a:xfrm>
            <a:off x="4470397" y="4191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OUT</a:t>
            </a:r>
            <a:r>
              <a:rPr kumimoji="0" lang="en-US" sz="2400" b="1" i="0" u="none" strike="noStrike" kern="0" cap="none" spc="0" normalizeH="0" baseline="-2500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4" name="Line 55"/>
          <p:cNvSpPr>
            <a:spLocks noChangeShapeType="1"/>
          </p:cNvSpPr>
          <p:nvPr/>
        </p:nvSpPr>
        <p:spPr bwMode="auto">
          <a:xfrm rot="5400000">
            <a:off x="2946397" y="4876800"/>
            <a:ext cx="0" cy="3048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35" name="Line 56"/>
          <p:cNvSpPr>
            <a:spLocks noChangeShapeType="1"/>
          </p:cNvSpPr>
          <p:nvPr/>
        </p:nvSpPr>
        <p:spPr bwMode="auto">
          <a:xfrm rot="5400000">
            <a:off x="2260597" y="4800600"/>
            <a:ext cx="0" cy="4572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2489197" y="4876800"/>
            <a:ext cx="304800" cy="152400"/>
            <a:chOff x="4512" y="768"/>
            <a:chExt cx="288" cy="96"/>
          </a:xfrm>
        </p:grpSpPr>
        <p:sp>
          <p:nvSpPr>
            <p:cNvPr id="37" name="Line 58"/>
            <p:cNvSpPr>
              <a:spLocks noChangeShapeType="1"/>
            </p:cNvSpPr>
            <p:nvPr/>
          </p:nvSpPr>
          <p:spPr bwMode="auto">
            <a:xfrm flipV="1">
              <a:off x="4512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>
              <a:off x="4560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4608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40" name="Line 61"/>
            <p:cNvSpPr>
              <a:spLocks noChangeShapeType="1"/>
            </p:cNvSpPr>
            <p:nvPr/>
          </p:nvSpPr>
          <p:spPr bwMode="auto">
            <a:xfrm>
              <a:off x="4656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41" name="Line 62"/>
            <p:cNvSpPr>
              <a:spLocks noChangeShapeType="1"/>
            </p:cNvSpPr>
            <p:nvPr/>
          </p:nvSpPr>
          <p:spPr bwMode="auto">
            <a:xfrm flipV="1">
              <a:off x="4704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>
              <a:off x="4752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</p:grp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1193797" y="4724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5V</a:t>
            </a: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5613397" y="3886200"/>
            <a:ext cx="2514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/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minute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Count =</a:t>
            </a:r>
            <a:r>
              <a:rPr lang="en-US" kern="0" dirty="0"/>
              <a:t>6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000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5" name="Text Box 66"/>
          <p:cNvSpPr txBox="1">
            <a:spLocks noChangeArrowheads="1"/>
          </p:cNvSpPr>
          <p:nvPr/>
        </p:nvSpPr>
        <p:spPr bwMode="auto">
          <a:xfrm>
            <a:off x="4317997" y="495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mode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6" name="Line 67"/>
          <p:cNvSpPr>
            <a:spLocks noChangeShapeType="1"/>
          </p:cNvSpPr>
          <p:nvPr/>
        </p:nvSpPr>
        <p:spPr bwMode="auto">
          <a:xfrm>
            <a:off x="5537197" y="4419600"/>
            <a:ext cx="7620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7" name="Line 68"/>
          <p:cNvSpPr>
            <a:spLocks noChangeShapeType="1"/>
          </p:cNvSpPr>
          <p:nvPr/>
        </p:nvSpPr>
        <p:spPr bwMode="auto">
          <a:xfrm>
            <a:off x="1041397" y="4495800"/>
            <a:ext cx="2057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8" name="Text Box 69"/>
          <p:cNvSpPr txBox="1">
            <a:spLocks noChangeArrowheads="1"/>
          </p:cNvSpPr>
          <p:nvPr/>
        </p:nvSpPr>
        <p:spPr bwMode="auto">
          <a:xfrm>
            <a:off x="6603997" y="7870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ADC CLK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689597" y="2590800"/>
            <a:ext cx="259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5 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Count = 50000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 rot="5400000">
            <a:off x="2946397" y="3276600"/>
            <a:ext cx="0" cy="3048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rot="5400000">
            <a:off x="2260597" y="3200400"/>
            <a:ext cx="0" cy="4572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grpSp>
        <p:nvGrpSpPr>
          <p:cNvPr id="52" name="Group 13"/>
          <p:cNvGrpSpPr>
            <a:grpSpLocks/>
          </p:cNvGrpSpPr>
          <p:nvPr/>
        </p:nvGrpSpPr>
        <p:grpSpPr bwMode="auto">
          <a:xfrm>
            <a:off x="2489197" y="3276600"/>
            <a:ext cx="304800" cy="152400"/>
            <a:chOff x="4512" y="768"/>
            <a:chExt cx="288" cy="96"/>
          </a:xfrm>
        </p:grpSpPr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4512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4560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 flipV="1">
              <a:off x="4608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4656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4704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4752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</p:grp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1193797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5V</a:t>
            </a: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1727197" y="2438399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100 Hz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1041397" y="2895599"/>
            <a:ext cx="0" cy="1600201"/>
          </a:xfrm>
          <a:prstGeom prst="line">
            <a:avLst/>
          </a:prstGeom>
          <a:noFill/>
          <a:ln w="381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sp>
        <p:nvSpPr>
          <p:cNvPr id="62" name="Isosceles Triangle 61"/>
          <p:cNvSpPr/>
          <p:nvPr/>
        </p:nvSpPr>
        <p:spPr>
          <a:xfrm rot="16200000" flipV="1">
            <a:off x="6313440" y="4241631"/>
            <a:ext cx="381000" cy="355937"/>
          </a:xfrm>
          <a:prstGeom prst="triangle">
            <a:avLst/>
          </a:prstGeom>
          <a:solidFill>
            <a:srgbClr val="366658"/>
          </a:solidFill>
          <a:ln w="22225" cap="rnd" cmpd="sng" algn="ctr">
            <a:solidFill>
              <a:srgbClr val="3666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680197" y="4343400"/>
            <a:ext cx="152400" cy="152400"/>
          </a:xfrm>
          <a:prstGeom prst="ellipse">
            <a:avLst/>
          </a:prstGeom>
          <a:solidFill>
            <a:srgbClr val="366658"/>
          </a:solidFill>
          <a:ln w="22225" cap="rnd" cmpd="sng" algn="ctr">
            <a:solidFill>
              <a:srgbClr val="3666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>
            <a:stCxn id="63" idx="6"/>
          </p:cNvCxnSpPr>
          <p:nvPr/>
        </p:nvCxnSpPr>
        <p:spPr>
          <a:xfrm flipV="1">
            <a:off x="6832597" y="4419599"/>
            <a:ext cx="990600" cy="1"/>
          </a:xfrm>
          <a:prstGeom prst="line">
            <a:avLst/>
          </a:prstGeom>
          <a:noFill/>
          <a:ln w="38100" cap="rnd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6325971" y="4931947"/>
            <a:ext cx="2335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TIMER INT</a:t>
            </a:r>
          </a:p>
        </p:txBody>
      </p:sp>
    </p:spTree>
    <p:extLst>
      <p:ext uri="{BB962C8B-B14F-4D97-AF65-F5344CB8AC3E}">
        <p14:creationId xmlns:p14="http://schemas.microsoft.com/office/powerpoint/2010/main" val="905154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21" y="572654"/>
            <a:ext cx="7605257" cy="1219200"/>
          </a:xfrm>
        </p:spPr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STEP 4: Interrupt Generation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Use 8259</a:t>
            </a:r>
          </a:p>
        </p:txBody>
      </p:sp>
    </p:spTree>
    <p:extLst>
      <p:ext uri="{BB962C8B-B14F-4D97-AF65-F5344CB8AC3E}">
        <p14:creationId xmlns:p14="http://schemas.microsoft.com/office/powerpoint/2010/main" val="2022978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1066800"/>
            <a:ext cx="1371600" cy="3276600"/>
          </a:xfrm>
          <a:prstGeom prst="rect">
            <a:avLst/>
          </a:prstGeom>
          <a:solidFill>
            <a:srgbClr val="FFFF99">
              <a:alpha val="67842"/>
            </a:srgbClr>
          </a:solidFill>
          <a:ln w="31750" algn="ctr">
            <a:solidFill>
              <a:srgbClr val="3D3D3D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8259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3505200" y="1371600"/>
            <a:ext cx="838200" cy="0"/>
          </a:xfrm>
          <a:prstGeom prst="line">
            <a:avLst/>
          </a:prstGeom>
          <a:noFill/>
          <a:ln w="31750">
            <a:solidFill>
              <a:srgbClr val="3D3D3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895600" y="1143000"/>
            <a:ext cx="68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IR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0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>
            <a:off x="1600200" y="1371600"/>
            <a:ext cx="533400" cy="0"/>
          </a:xfrm>
          <a:prstGeom prst="line">
            <a:avLst/>
          </a:prstGeom>
          <a:noFill/>
          <a:ln w="31750">
            <a:solidFill>
              <a:srgbClr val="3D3D3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133600" y="114300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INT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066800" y="1828800"/>
            <a:ext cx="1066800" cy="0"/>
          </a:xfrm>
          <a:prstGeom prst="line">
            <a:avLst/>
          </a:prstGeom>
          <a:noFill/>
          <a:ln w="31750">
            <a:solidFill>
              <a:srgbClr val="3D3D3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133600" y="16002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INTA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2743200" y="2971800"/>
            <a:ext cx="83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CAS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CAS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1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 CAS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2133600" y="39624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SP/EN</a:t>
            </a:r>
          </a:p>
        </p:txBody>
      </p:sp>
      <p:sp>
        <p:nvSpPr>
          <p:cNvPr id="13" name="Line 34"/>
          <p:cNvSpPr>
            <a:spLocks noChangeShapeType="1"/>
          </p:cNvSpPr>
          <p:nvPr/>
        </p:nvSpPr>
        <p:spPr bwMode="auto">
          <a:xfrm>
            <a:off x="2819400" y="4343400"/>
            <a:ext cx="0" cy="533400"/>
          </a:xfrm>
          <a:prstGeom prst="line">
            <a:avLst/>
          </a:prstGeom>
          <a:noFill/>
          <a:ln w="31750">
            <a:solidFill>
              <a:srgbClr val="3D3D3D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550131" y="49530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5V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3505200" y="1771066"/>
            <a:ext cx="838200" cy="0"/>
          </a:xfrm>
          <a:prstGeom prst="line">
            <a:avLst/>
          </a:prstGeom>
          <a:noFill/>
          <a:ln w="31750">
            <a:solidFill>
              <a:srgbClr val="3D3D3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895600" y="1524000"/>
            <a:ext cx="685800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IR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Gill Sans MT" panose="020B0502020104020203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114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Timer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0" y="1524000"/>
            <a:ext cx="16764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</a:rPr>
              <a:t>ADC</a:t>
            </a:r>
          </a:p>
        </p:txBody>
      </p:sp>
    </p:spTree>
    <p:extLst>
      <p:ext uri="{BB962C8B-B14F-4D97-AF65-F5344CB8AC3E}">
        <p14:creationId xmlns:p14="http://schemas.microsoft.com/office/powerpoint/2010/main" val="2995586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Step 5:  Output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Serial Port Null Modem</a:t>
            </a:r>
          </a:p>
          <a:p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200400" y="2438400"/>
          <a:ext cx="3352800" cy="3886200"/>
        </p:xfrm>
        <a:graphic>
          <a:graphicData uri="http://schemas.openxmlformats.org/drawingml/2006/table">
            <a:tbl>
              <a:tblPr bandRow="1"/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16550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DTR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RTS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DSR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CTS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DCD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RXD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TXD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7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15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22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3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38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46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53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61" algn="l" defTabSz="45720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667000" y="4800600"/>
            <a:ext cx="121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5181600"/>
            <a:ext cx="121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246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STEP 6: How to interface 8255, 8254 &amp; 8259,16550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Memory mapped/ IO mapped ?</a:t>
            </a:r>
          </a:p>
          <a:p>
            <a:r>
              <a:rPr lang="en-IN" dirty="0">
                <a:solidFill>
                  <a:srgbClr val="C00000"/>
                </a:solidFill>
              </a:rPr>
              <a:t>Fixed/ Variable addressing ?</a:t>
            </a:r>
          </a:p>
          <a:p>
            <a:r>
              <a:rPr lang="en-IN" dirty="0">
                <a:solidFill>
                  <a:srgbClr val="C00000"/>
                </a:solidFill>
              </a:rPr>
              <a:t>Address </a:t>
            </a:r>
          </a:p>
          <a:p>
            <a:r>
              <a:rPr lang="en-IN" dirty="0">
                <a:solidFill>
                  <a:srgbClr val="C00000"/>
                </a:solidFill>
              </a:rPr>
              <a:t>80 - 86</a:t>
            </a:r>
            <a:r>
              <a:rPr lang="en-IN" baseline="-25000" dirty="0">
                <a:solidFill>
                  <a:srgbClr val="C00000"/>
                </a:solidFill>
              </a:rPr>
              <a:t>H</a:t>
            </a:r>
            <a:r>
              <a:rPr lang="en-IN" dirty="0">
                <a:solidFill>
                  <a:srgbClr val="C00000"/>
                </a:solidFill>
              </a:rPr>
              <a:t> -8255</a:t>
            </a:r>
          </a:p>
          <a:p>
            <a:r>
              <a:rPr lang="en-IN" dirty="0">
                <a:solidFill>
                  <a:srgbClr val="C00000"/>
                </a:solidFill>
              </a:rPr>
              <a:t>90</a:t>
            </a:r>
            <a:r>
              <a:rPr lang="en-IN" baseline="-25000" dirty="0">
                <a:solidFill>
                  <a:srgbClr val="C00000"/>
                </a:solidFill>
              </a:rPr>
              <a:t>H </a:t>
            </a:r>
            <a:r>
              <a:rPr lang="en-IN" dirty="0">
                <a:solidFill>
                  <a:srgbClr val="C00000"/>
                </a:solidFill>
              </a:rPr>
              <a:t> - 96</a:t>
            </a:r>
            <a:r>
              <a:rPr lang="en-IN" baseline="-25000" dirty="0">
                <a:solidFill>
                  <a:srgbClr val="C00000"/>
                </a:solidFill>
              </a:rPr>
              <a:t>H</a:t>
            </a:r>
            <a:r>
              <a:rPr lang="en-IN" dirty="0">
                <a:solidFill>
                  <a:srgbClr val="C00000"/>
                </a:solidFill>
              </a:rPr>
              <a:t> – 8254</a:t>
            </a:r>
          </a:p>
          <a:p>
            <a:r>
              <a:rPr lang="en-IN" dirty="0">
                <a:solidFill>
                  <a:srgbClr val="C00000"/>
                </a:solidFill>
              </a:rPr>
              <a:t>A0</a:t>
            </a:r>
            <a:r>
              <a:rPr lang="en-IN" baseline="-25000" dirty="0">
                <a:solidFill>
                  <a:srgbClr val="C00000"/>
                </a:solidFill>
              </a:rPr>
              <a:t>H</a:t>
            </a:r>
            <a:r>
              <a:rPr lang="en-IN" dirty="0">
                <a:solidFill>
                  <a:srgbClr val="C00000"/>
                </a:solidFill>
              </a:rPr>
              <a:t> – A2</a:t>
            </a:r>
            <a:r>
              <a:rPr lang="en-IN" baseline="-25000" dirty="0">
                <a:solidFill>
                  <a:srgbClr val="C00000"/>
                </a:solidFill>
              </a:rPr>
              <a:t>H </a:t>
            </a:r>
            <a:r>
              <a:rPr lang="en-IN" dirty="0">
                <a:solidFill>
                  <a:srgbClr val="C00000"/>
                </a:solidFill>
              </a:rPr>
              <a:t> - 8259</a:t>
            </a:r>
          </a:p>
          <a:p>
            <a:r>
              <a:rPr lang="en-IN" dirty="0">
                <a:solidFill>
                  <a:srgbClr val="C00000"/>
                </a:solidFill>
              </a:rPr>
              <a:t>B0</a:t>
            </a:r>
            <a:r>
              <a:rPr lang="en-IN" baseline="-25000" dirty="0">
                <a:solidFill>
                  <a:srgbClr val="C00000"/>
                </a:solidFill>
              </a:rPr>
              <a:t>H</a:t>
            </a:r>
            <a:r>
              <a:rPr lang="en-IN" dirty="0">
                <a:solidFill>
                  <a:srgbClr val="C00000"/>
                </a:solidFill>
              </a:rPr>
              <a:t>  - BE</a:t>
            </a:r>
            <a:r>
              <a:rPr lang="en-IN" baseline="-25000" dirty="0">
                <a:solidFill>
                  <a:srgbClr val="C00000"/>
                </a:solidFill>
              </a:rPr>
              <a:t>H</a:t>
            </a:r>
            <a:r>
              <a:rPr lang="en-IN" dirty="0">
                <a:solidFill>
                  <a:srgbClr val="C00000"/>
                </a:solidFill>
              </a:rPr>
              <a:t> - 16550</a:t>
            </a:r>
          </a:p>
          <a:p>
            <a:r>
              <a:rPr lang="en-IN" dirty="0">
                <a:solidFill>
                  <a:srgbClr val="C00000"/>
                </a:solidFill>
              </a:rPr>
              <a:t>Incremental Addressing</a:t>
            </a:r>
          </a:p>
          <a:p>
            <a:endParaRPr lang="en-I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8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9"/>
          <p:cNvSpPr>
            <a:spLocks noChangeArrowheads="1"/>
          </p:cNvSpPr>
          <p:nvPr/>
        </p:nvSpPr>
        <p:spPr bwMode="auto">
          <a:xfrm>
            <a:off x="2385290" y="838200"/>
            <a:ext cx="1371600" cy="3733800"/>
          </a:xfrm>
          <a:prstGeom prst="rect">
            <a:avLst/>
          </a:prstGeom>
          <a:solidFill>
            <a:srgbClr val="99FF33"/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LS138</a:t>
            </a:r>
          </a:p>
        </p:txBody>
      </p:sp>
      <p:sp>
        <p:nvSpPr>
          <p:cNvPr id="131" name="Line 10"/>
          <p:cNvSpPr>
            <a:spLocks noChangeShapeType="1"/>
          </p:cNvSpPr>
          <p:nvPr/>
        </p:nvSpPr>
        <p:spPr bwMode="auto">
          <a:xfrm flipV="1">
            <a:off x="2613890" y="4572000"/>
            <a:ext cx="0" cy="6858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32" name="Text Box 11"/>
          <p:cNvSpPr txBox="1">
            <a:spLocks noChangeArrowheads="1"/>
          </p:cNvSpPr>
          <p:nvPr/>
        </p:nvSpPr>
        <p:spPr bwMode="auto">
          <a:xfrm>
            <a:off x="2309090" y="5257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3" name="Text Box 17"/>
          <p:cNvSpPr txBox="1">
            <a:spLocks noChangeArrowheads="1"/>
          </p:cNvSpPr>
          <p:nvPr/>
        </p:nvSpPr>
        <p:spPr bwMode="auto">
          <a:xfrm>
            <a:off x="2385290" y="42354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G</a:t>
            </a:r>
            <a:r>
              <a:rPr kumimoji="0" lang="en-US" sz="16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2A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 G</a:t>
            </a:r>
            <a:r>
              <a:rPr kumimoji="0" lang="en-US" sz="16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4" name="Line 21"/>
          <p:cNvSpPr>
            <a:spLocks noChangeShapeType="1"/>
          </p:cNvSpPr>
          <p:nvPr/>
        </p:nvSpPr>
        <p:spPr bwMode="auto">
          <a:xfrm>
            <a:off x="3147290" y="4572000"/>
            <a:ext cx="0" cy="762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35" name="Line 22"/>
          <p:cNvSpPr>
            <a:spLocks noChangeShapeType="1"/>
          </p:cNvSpPr>
          <p:nvPr/>
        </p:nvSpPr>
        <p:spPr bwMode="auto">
          <a:xfrm>
            <a:off x="3147290" y="5334000"/>
            <a:ext cx="4572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36" name="Line 35"/>
          <p:cNvSpPr>
            <a:spLocks noChangeShapeType="1"/>
          </p:cNvSpPr>
          <p:nvPr/>
        </p:nvSpPr>
        <p:spPr bwMode="auto">
          <a:xfrm>
            <a:off x="2537690" y="4267200"/>
            <a:ext cx="76200" cy="0"/>
          </a:xfrm>
          <a:prstGeom prst="line">
            <a:avLst/>
          </a:prstGeom>
          <a:noFill/>
          <a:ln w="31750">
            <a:solidFill>
              <a:srgbClr val="000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37" name="Line 65"/>
          <p:cNvSpPr>
            <a:spLocks noChangeShapeType="1"/>
          </p:cNvSpPr>
          <p:nvPr/>
        </p:nvSpPr>
        <p:spPr bwMode="auto">
          <a:xfrm>
            <a:off x="1851890" y="3886200"/>
            <a:ext cx="533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38" name="Text Box 69"/>
          <p:cNvSpPr txBox="1">
            <a:spLocks noChangeArrowheads="1"/>
          </p:cNvSpPr>
          <p:nvPr/>
        </p:nvSpPr>
        <p:spPr bwMode="auto">
          <a:xfrm>
            <a:off x="2385290" y="3671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G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2B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9" name="Line 70"/>
          <p:cNvSpPr>
            <a:spLocks noChangeShapeType="1"/>
          </p:cNvSpPr>
          <p:nvPr/>
        </p:nvSpPr>
        <p:spPr bwMode="auto">
          <a:xfrm>
            <a:off x="2537690" y="3733800"/>
            <a:ext cx="76200" cy="0"/>
          </a:xfrm>
          <a:prstGeom prst="line">
            <a:avLst/>
          </a:prstGeom>
          <a:noFill/>
          <a:ln w="31750">
            <a:solidFill>
              <a:srgbClr val="000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40" name="Text Box 71"/>
          <p:cNvSpPr txBox="1">
            <a:spLocks noChangeArrowheads="1"/>
          </p:cNvSpPr>
          <p:nvPr/>
        </p:nvSpPr>
        <p:spPr bwMode="auto">
          <a:xfrm>
            <a:off x="2461490" y="990600"/>
            <a:ext cx="60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I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41" name="Line 72"/>
          <p:cNvSpPr>
            <a:spLocks noChangeShapeType="1"/>
          </p:cNvSpPr>
          <p:nvPr/>
        </p:nvSpPr>
        <p:spPr bwMode="auto">
          <a:xfrm>
            <a:off x="1775690" y="1219200"/>
            <a:ext cx="6096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42" name="Line 73"/>
          <p:cNvSpPr>
            <a:spLocks noChangeShapeType="1"/>
          </p:cNvSpPr>
          <p:nvPr/>
        </p:nvSpPr>
        <p:spPr bwMode="auto">
          <a:xfrm>
            <a:off x="1775690" y="1600200"/>
            <a:ext cx="6096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43" name="Line 74"/>
          <p:cNvSpPr>
            <a:spLocks noChangeShapeType="1"/>
          </p:cNvSpPr>
          <p:nvPr/>
        </p:nvSpPr>
        <p:spPr bwMode="auto">
          <a:xfrm>
            <a:off x="1775690" y="1981200"/>
            <a:ext cx="6096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44" name="Text Box 75"/>
          <p:cNvSpPr txBox="1">
            <a:spLocks noChangeArrowheads="1"/>
          </p:cNvSpPr>
          <p:nvPr/>
        </p:nvSpPr>
        <p:spPr bwMode="auto">
          <a:xfrm>
            <a:off x="1166090" y="914400"/>
            <a:ext cx="68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6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4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45" name="Line 81"/>
          <p:cNvSpPr>
            <a:spLocks noChangeShapeType="1"/>
          </p:cNvSpPr>
          <p:nvPr/>
        </p:nvSpPr>
        <p:spPr bwMode="auto">
          <a:xfrm>
            <a:off x="3756890" y="1781175"/>
            <a:ext cx="15621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46" name="Text Box 82"/>
          <p:cNvSpPr txBox="1">
            <a:spLocks noChangeArrowheads="1"/>
          </p:cNvSpPr>
          <p:nvPr/>
        </p:nvSpPr>
        <p:spPr bwMode="auto">
          <a:xfrm>
            <a:off x="3223490" y="15811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47" name="Text Box 83"/>
          <p:cNvSpPr txBox="1">
            <a:spLocks noChangeArrowheads="1"/>
          </p:cNvSpPr>
          <p:nvPr/>
        </p:nvSpPr>
        <p:spPr bwMode="auto">
          <a:xfrm>
            <a:off x="5357090" y="149542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8254</a:t>
            </a:r>
          </a:p>
        </p:txBody>
      </p:sp>
      <p:sp>
        <p:nvSpPr>
          <p:cNvPr id="148" name="Text Box 84"/>
          <p:cNvSpPr txBox="1">
            <a:spLocks noChangeArrowheads="1"/>
          </p:cNvSpPr>
          <p:nvPr/>
        </p:nvSpPr>
        <p:spPr bwMode="auto">
          <a:xfrm>
            <a:off x="3223490" y="83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49" name="Line 85"/>
          <p:cNvSpPr>
            <a:spLocks noChangeShapeType="1"/>
          </p:cNvSpPr>
          <p:nvPr/>
        </p:nvSpPr>
        <p:spPr bwMode="auto">
          <a:xfrm>
            <a:off x="3756890" y="1066800"/>
            <a:ext cx="1447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50" name="Text Box 90"/>
          <p:cNvSpPr txBox="1">
            <a:spLocks noChangeArrowheads="1"/>
          </p:cNvSpPr>
          <p:nvPr/>
        </p:nvSpPr>
        <p:spPr bwMode="auto">
          <a:xfrm>
            <a:off x="3261590" y="2233613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51" name="Text Box 94"/>
          <p:cNvSpPr txBox="1">
            <a:spLocks noChangeArrowheads="1"/>
          </p:cNvSpPr>
          <p:nvPr/>
        </p:nvSpPr>
        <p:spPr bwMode="auto">
          <a:xfrm>
            <a:off x="5318990" y="782638"/>
            <a:ext cx="1485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8255</a:t>
            </a:r>
          </a:p>
        </p:txBody>
      </p:sp>
      <p:sp>
        <p:nvSpPr>
          <p:cNvPr id="152" name="Line 85"/>
          <p:cNvSpPr>
            <a:spLocks noChangeShapeType="1"/>
          </p:cNvSpPr>
          <p:nvPr/>
        </p:nvSpPr>
        <p:spPr bwMode="auto">
          <a:xfrm>
            <a:off x="3756890" y="2479675"/>
            <a:ext cx="15621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53" name="Text Box 94"/>
          <p:cNvSpPr txBox="1">
            <a:spLocks noChangeArrowheads="1"/>
          </p:cNvSpPr>
          <p:nvPr/>
        </p:nvSpPr>
        <p:spPr bwMode="auto">
          <a:xfrm>
            <a:off x="5376140" y="2174875"/>
            <a:ext cx="148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8259</a:t>
            </a:r>
          </a:p>
        </p:txBody>
      </p:sp>
      <p:sp>
        <p:nvSpPr>
          <p:cNvPr id="154" name="TextBox 1"/>
          <p:cNvSpPr txBox="1">
            <a:spLocks noChangeArrowheads="1"/>
          </p:cNvSpPr>
          <p:nvPr/>
        </p:nvSpPr>
        <p:spPr bwMode="auto">
          <a:xfrm>
            <a:off x="1034328" y="3443288"/>
            <a:ext cx="139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M/IO’</a:t>
            </a:r>
          </a:p>
        </p:txBody>
      </p:sp>
      <p:sp>
        <p:nvSpPr>
          <p:cNvPr id="171" name="Text Box 11"/>
          <p:cNvSpPr txBox="1">
            <a:spLocks noChangeArrowheads="1"/>
          </p:cNvSpPr>
          <p:nvPr/>
        </p:nvSpPr>
        <p:spPr bwMode="auto">
          <a:xfrm>
            <a:off x="3756890" y="5105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72" name="Line 85"/>
          <p:cNvSpPr>
            <a:spLocks noChangeShapeType="1"/>
          </p:cNvSpPr>
          <p:nvPr/>
        </p:nvSpPr>
        <p:spPr bwMode="auto">
          <a:xfrm>
            <a:off x="3756890" y="3119437"/>
            <a:ext cx="15621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73" name="Text Box 94"/>
          <p:cNvSpPr txBox="1">
            <a:spLocks noChangeArrowheads="1"/>
          </p:cNvSpPr>
          <p:nvPr/>
        </p:nvSpPr>
        <p:spPr bwMode="auto">
          <a:xfrm>
            <a:off x="5376140" y="2814637"/>
            <a:ext cx="148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16550</a:t>
            </a:r>
          </a:p>
        </p:txBody>
      </p:sp>
      <p:sp>
        <p:nvSpPr>
          <p:cNvPr id="174" name="Text Box 90"/>
          <p:cNvSpPr txBox="1">
            <a:spLocks noChangeArrowheads="1"/>
          </p:cNvSpPr>
          <p:nvPr/>
        </p:nvSpPr>
        <p:spPr bwMode="auto">
          <a:xfrm>
            <a:off x="3299690" y="2814935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45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STEP 7:  HOW  to Interface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>
                <a:solidFill>
                  <a:schemeClr val="accent1"/>
                </a:solidFill>
              </a:rPr>
              <a:t>How much memory ?</a:t>
            </a:r>
          </a:p>
          <a:p>
            <a:r>
              <a:rPr lang="en-IN" sz="2000" dirty="0">
                <a:solidFill>
                  <a:schemeClr val="accent1"/>
                </a:solidFill>
              </a:rPr>
              <a:t>ROM/RAM?</a:t>
            </a:r>
          </a:p>
          <a:p>
            <a:r>
              <a:rPr lang="en-IN" sz="2000" dirty="0">
                <a:solidFill>
                  <a:schemeClr val="accent1"/>
                </a:solidFill>
              </a:rPr>
              <a:t>RAM – minimum 2k chip- 4k</a:t>
            </a:r>
          </a:p>
          <a:p>
            <a:r>
              <a:rPr lang="en-IN" sz="2000" dirty="0">
                <a:solidFill>
                  <a:schemeClr val="accent1"/>
                </a:solidFill>
              </a:rPr>
              <a:t>ROM – minimum 2k chip – 4k + 4k</a:t>
            </a:r>
          </a:p>
          <a:p>
            <a:r>
              <a:rPr lang="en-IN" sz="2000" dirty="0">
                <a:solidFill>
                  <a:schemeClr val="accent1"/>
                </a:solidFill>
              </a:rPr>
              <a:t>ROM1 	00000</a:t>
            </a:r>
            <a:r>
              <a:rPr lang="en-IN" sz="2000" baseline="-25000" dirty="0">
                <a:solidFill>
                  <a:schemeClr val="accent1"/>
                </a:solidFill>
              </a:rPr>
              <a:t>H</a:t>
            </a:r>
            <a:endParaRPr lang="en-IN" sz="2000" dirty="0">
              <a:solidFill>
                <a:schemeClr val="accent1"/>
              </a:solidFill>
            </a:endParaRPr>
          </a:p>
          <a:p>
            <a:r>
              <a:rPr lang="en-IN" sz="2000" dirty="0">
                <a:solidFill>
                  <a:schemeClr val="accent1"/>
                </a:solidFill>
              </a:rPr>
              <a:t>ROM2  	FF000</a:t>
            </a:r>
            <a:r>
              <a:rPr lang="en-IN" sz="2000" baseline="-25000" dirty="0">
                <a:solidFill>
                  <a:schemeClr val="accent1"/>
                </a:solidFill>
              </a:rPr>
              <a:t>H</a:t>
            </a:r>
            <a:endParaRPr lang="en-IN" sz="2000" dirty="0">
              <a:solidFill>
                <a:schemeClr val="accent1"/>
              </a:solidFill>
            </a:endParaRPr>
          </a:p>
          <a:p>
            <a:r>
              <a:rPr lang="en-IN" sz="2000" dirty="0">
                <a:solidFill>
                  <a:schemeClr val="accent1"/>
                </a:solidFill>
              </a:rPr>
              <a:t>RAM	01000</a:t>
            </a:r>
            <a:r>
              <a:rPr lang="en-IN" sz="2000" baseline="-25000" dirty="0">
                <a:solidFill>
                  <a:schemeClr val="accent1"/>
                </a:solidFill>
              </a:rPr>
              <a:t>H</a:t>
            </a:r>
            <a:endParaRPr lang="en-IN" sz="2000" dirty="0">
              <a:solidFill>
                <a:schemeClr val="accent1"/>
              </a:solidFill>
            </a:endParaRPr>
          </a:p>
          <a:p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8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Communication is Serial</a:t>
            </a:r>
          </a:p>
          <a:p>
            <a:r>
              <a:rPr lang="en-US" dirty="0"/>
              <a:t>Wired</a:t>
            </a:r>
          </a:p>
          <a:p>
            <a:r>
              <a:rPr lang="en-US" dirty="0"/>
              <a:t>RS232C in null Modem</a:t>
            </a:r>
          </a:p>
          <a:p>
            <a:r>
              <a:rPr lang="en-US" dirty="0"/>
              <a:t>Communication Speed is 9600 Baud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766451" y="838200"/>
            <a:ext cx="1371600" cy="3733800"/>
          </a:xfrm>
          <a:prstGeom prst="rect">
            <a:avLst/>
          </a:prstGeom>
          <a:solidFill>
            <a:srgbClr val="99FF33"/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LS138</a:t>
            </a: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flipV="1">
            <a:off x="1995051" y="4572000"/>
            <a:ext cx="0" cy="6858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1690251" y="5257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GND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766451" y="42354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G</a:t>
            </a:r>
            <a:r>
              <a:rPr kumimoji="0" lang="en-US" sz="16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2A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 G</a:t>
            </a:r>
            <a:r>
              <a:rPr kumimoji="0" lang="en-US" sz="16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>
            <a:off x="2528451" y="4572000"/>
            <a:ext cx="0" cy="762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>
            <a:off x="2528451" y="5334000"/>
            <a:ext cx="4572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1918851" y="4267200"/>
            <a:ext cx="76200" cy="0"/>
          </a:xfrm>
          <a:prstGeom prst="line">
            <a:avLst/>
          </a:prstGeom>
          <a:noFill/>
          <a:ln w="31750">
            <a:solidFill>
              <a:srgbClr val="000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4" name="Line 65"/>
          <p:cNvSpPr>
            <a:spLocks noChangeShapeType="1"/>
          </p:cNvSpPr>
          <p:nvPr/>
        </p:nvSpPr>
        <p:spPr bwMode="auto">
          <a:xfrm>
            <a:off x="1233051" y="3886200"/>
            <a:ext cx="533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5" name="Text Box 66"/>
          <p:cNvSpPr txBox="1">
            <a:spLocks noChangeArrowheads="1"/>
          </p:cNvSpPr>
          <p:nvPr/>
        </p:nvSpPr>
        <p:spPr bwMode="auto">
          <a:xfrm>
            <a:off x="471051" y="3652838"/>
            <a:ext cx="101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GND</a:t>
            </a:r>
          </a:p>
        </p:txBody>
      </p:sp>
      <p:sp>
        <p:nvSpPr>
          <p:cNvPr id="56" name="Text Box 69"/>
          <p:cNvSpPr txBox="1">
            <a:spLocks noChangeArrowheads="1"/>
          </p:cNvSpPr>
          <p:nvPr/>
        </p:nvSpPr>
        <p:spPr bwMode="auto">
          <a:xfrm>
            <a:off x="1766451" y="3671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G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2B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7" name="Line 70"/>
          <p:cNvSpPr>
            <a:spLocks noChangeShapeType="1"/>
          </p:cNvSpPr>
          <p:nvPr/>
        </p:nvSpPr>
        <p:spPr bwMode="auto">
          <a:xfrm>
            <a:off x="1918851" y="3733800"/>
            <a:ext cx="76200" cy="0"/>
          </a:xfrm>
          <a:prstGeom prst="line">
            <a:avLst/>
          </a:prstGeom>
          <a:noFill/>
          <a:ln w="31750">
            <a:solidFill>
              <a:srgbClr val="000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1842651" y="990600"/>
            <a:ext cx="60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I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9" name="Line 72"/>
          <p:cNvSpPr>
            <a:spLocks noChangeShapeType="1"/>
          </p:cNvSpPr>
          <p:nvPr/>
        </p:nvSpPr>
        <p:spPr bwMode="auto">
          <a:xfrm>
            <a:off x="1156851" y="1219200"/>
            <a:ext cx="6096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0" name="Line 73"/>
          <p:cNvSpPr>
            <a:spLocks noChangeShapeType="1"/>
          </p:cNvSpPr>
          <p:nvPr/>
        </p:nvSpPr>
        <p:spPr bwMode="auto">
          <a:xfrm>
            <a:off x="1156851" y="1600200"/>
            <a:ext cx="6096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1" name="Line 74"/>
          <p:cNvSpPr>
            <a:spLocks noChangeShapeType="1"/>
          </p:cNvSpPr>
          <p:nvPr/>
        </p:nvSpPr>
        <p:spPr bwMode="auto">
          <a:xfrm>
            <a:off x="1156851" y="1981200"/>
            <a:ext cx="6096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2" name="Text Box 75"/>
          <p:cNvSpPr txBox="1">
            <a:spLocks noChangeArrowheads="1"/>
          </p:cNvSpPr>
          <p:nvPr/>
        </p:nvSpPr>
        <p:spPr bwMode="auto">
          <a:xfrm>
            <a:off x="547251" y="914400"/>
            <a:ext cx="68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16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13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12 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3138051" y="1781175"/>
            <a:ext cx="15621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4" name="Text Box 82"/>
          <p:cNvSpPr txBox="1">
            <a:spLocks noChangeArrowheads="1"/>
          </p:cNvSpPr>
          <p:nvPr/>
        </p:nvSpPr>
        <p:spPr bwMode="auto">
          <a:xfrm>
            <a:off x="2604651" y="15811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5" name="Text Box 83"/>
          <p:cNvSpPr txBox="1">
            <a:spLocks noChangeArrowheads="1"/>
          </p:cNvSpPr>
          <p:nvPr/>
        </p:nvSpPr>
        <p:spPr bwMode="auto">
          <a:xfrm>
            <a:off x="4900176" y="151288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RAM</a:t>
            </a:r>
          </a:p>
        </p:txBody>
      </p:sp>
      <p:sp>
        <p:nvSpPr>
          <p:cNvPr id="66" name="Text Box 84"/>
          <p:cNvSpPr txBox="1">
            <a:spLocks noChangeArrowheads="1"/>
          </p:cNvSpPr>
          <p:nvPr/>
        </p:nvSpPr>
        <p:spPr bwMode="auto">
          <a:xfrm>
            <a:off x="2604651" y="838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7" name="Line 85"/>
          <p:cNvSpPr>
            <a:spLocks noChangeShapeType="1"/>
          </p:cNvSpPr>
          <p:nvPr/>
        </p:nvSpPr>
        <p:spPr bwMode="auto">
          <a:xfrm>
            <a:off x="3138051" y="1066800"/>
            <a:ext cx="14478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8" name="Text Box 90"/>
          <p:cNvSpPr txBox="1">
            <a:spLocks noChangeArrowheads="1"/>
          </p:cNvSpPr>
          <p:nvPr/>
        </p:nvSpPr>
        <p:spPr bwMode="auto">
          <a:xfrm>
            <a:off x="2582426" y="37687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9" name="Text Box 94"/>
          <p:cNvSpPr txBox="1">
            <a:spLocks noChangeArrowheads="1"/>
          </p:cNvSpPr>
          <p:nvPr/>
        </p:nvSpPr>
        <p:spPr bwMode="auto">
          <a:xfrm>
            <a:off x="4700151" y="782638"/>
            <a:ext cx="1485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ROM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0" name="Line 85"/>
          <p:cNvSpPr>
            <a:spLocks noChangeShapeType="1"/>
          </p:cNvSpPr>
          <p:nvPr/>
        </p:nvSpPr>
        <p:spPr bwMode="auto">
          <a:xfrm>
            <a:off x="3138051" y="4017963"/>
            <a:ext cx="15621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1" name="Text Box 94"/>
          <p:cNvSpPr txBox="1">
            <a:spLocks noChangeArrowheads="1"/>
          </p:cNvSpPr>
          <p:nvPr/>
        </p:nvSpPr>
        <p:spPr bwMode="auto">
          <a:xfrm>
            <a:off x="4738251" y="3805238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ROM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2" name="TextBox 1"/>
          <p:cNvSpPr txBox="1">
            <a:spLocks noChangeArrowheads="1"/>
          </p:cNvSpPr>
          <p:nvPr/>
        </p:nvSpPr>
        <p:spPr bwMode="auto">
          <a:xfrm>
            <a:off x="3192026" y="5105400"/>
            <a:ext cx="139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M/IO’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6719451" y="2590800"/>
            <a:ext cx="838200" cy="0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719451" y="2971800"/>
            <a:ext cx="838200" cy="0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sp>
        <p:nvSpPr>
          <p:cNvPr id="75" name="TextBox 6"/>
          <p:cNvSpPr txBox="1">
            <a:spLocks noChangeArrowheads="1"/>
          </p:cNvSpPr>
          <p:nvPr/>
        </p:nvSpPr>
        <p:spPr bwMode="auto">
          <a:xfrm>
            <a:off x="5957451" y="228600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IN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WR’</a:t>
            </a:r>
          </a:p>
        </p:txBody>
      </p:sp>
      <p:sp>
        <p:nvSpPr>
          <p:cNvPr id="76" name="Freeform 17"/>
          <p:cNvSpPr>
            <a:spLocks/>
          </p:cNvSpPr>
          <p:nvPr/>
        </p:nvSpPr>
        <p:spPr bwMode="auto">
          <a:xfrm>
            <a:off x="7481451" y="2478088"/>
            <a:ext cx="176213" cy="609600"/>
          </a:xfrm>
          <a:custGeom>
            <a:avLst/>
            <a:gdLst>
              <a:gd name="T0" fmla="*/ 0 w 111"/>
              <a:gd name="T1" fmla="*/ 0 h 384"/>
              <a:gd name="T2" fmla="*/ 2147483646 w 111"/>
              <a:gd name="T3" fmla="*/ 2147483646 h 384"/>
              <a:gd name="T4" fmla="*/ 0 w 111"/>
              <a:gd name="T5" fmla="*/ 2147483646 h 384"/>
              <a:gd name="T6" fmla="*/ 0 60000 65536"/>
              <a:gd name="T7" fmla="*/ 0 60000 65536"/>
              <a:gd name="T8" fmla="*/ 0 60000 65536"/>
              <a:gd name="T9" fmla="*/ 0 w 111"/>
              <a:gd name="T10" fmla="*/ 0 h 384"/>
              <a:gd name="T11" fmla="*/ 111 w 111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384">
                <a:moveTo>
                  <a:pt x="0" y="0"/>
                </a:moveTo>
                <a:cubicBezTo>
                  <a:pt x="55" y="64"/>
                  <a:pt x="111" y="128"/>
                  <a:pt x="111" y="192"/>
                </a:cubicBezTo>
                <a:cubicBezTo>
                  <a:pt x="111" y="256"/>
                  <a:pt x="55" y="320"/>
                  <a:pt x="0" y="384"/>
                </a:cubicBezTo>
              </a:path>
            </a:pathLst>
          </a:custGeom>
          <a:noFill/>
          <a:ln w="31750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7" name="Freeform 18"/>
          <p:cNvSpPr>
            <a:spLocks/>
          </p:cNvSpPr>
          <p:nvPr/>
        </p:nvSpPr>
        <p:spPr bwMode="auto">
          <a:xfrm>
            <a:off x="7481451" y="2441575"/>
            <a:ext cx="762000" cy="341313"/>
          </a:xfrm>
          <a:custGeom>
            <a:avLst/>
            <a:gdLst>
              <a:gd name="T0" fmla="*/ 0 w 384"/>
              <a:gd name="T1" fmla="*/ 2147483646 h 161"/>
              <a:gd name="T2" fmla="*/ 2147483646 w 384"/>
              <a:gd name="T3" fmla="*/ 2147483646 h 161"/>
              <a:gd name="T4" fmla="*/ 2147483646 w 384"/>
              <a:gd name="T5" fmla="*/ 2147483646 h 161"/>
              <a:gd name="T6" fmla="*/ 0 60000 65536"/>
              <a:gd name="T7" fmla="*/ 0 60000 65536"/>
              <a:gd name="T8" fmla="*/ 0 60000 65536"/>
              <a:gd name="T9" fmla="*/ 0 w 384"/>
              <a:gd name="T10" fmla="*/ 0 h 161"/>
              <a:gd name="T11" fmla="*/ 384 w 384"/>
              <a:gd name="T12" fmla="*/ 161 h 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61">
                <a:moveTo>
                  <a:pt x="0" y="23"/>
                </a:moveTo>
                <a:cubicBezTo>
                  <a:pt x="40" y="11"/>
                  <a:pt x="80" y="0"/>
                  <a:pt x="144" y="23"/>
                </a:cubicBezTo>
                <a:cubicBezTo>
                  <a:pt x="208" y="46"/>
                  <a:pt x="344" y="137"/>
                  <a:pt x="384" y="161"/>
                </a:cubicBezTo>
              </a:path>
            </a:pathLst>
          </a:custGeom>
          <a:noFill/>
          <a:ln w="31750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8" name="Freeform 19"/>
          <p:cNvSpPr>
            <a:spLocks/>
          </p:cNvSpPr>
          <p:nvPr/>
        </p:nvSpPr>
        <p:spPr bwMode="auto">
          <a:xfrm>
            <a:off x="7481451" y="2801938"/>
            <a:ext cx="762000" cy="322262"/>
          </a:xfrm>
          <a:custGeom>
            <a:avLst/>
            <a:gdLst>
              <a:gd name="T0" fmla="*/ 0 w 384"/>
              <a:gd name="T1" fmla="*/ 2147483646 h 162"/>
              <a:gd name="T2" fmla="*/ 2147483646 w 384"/>
              <a:gd name="T3" fmla="*/ 2147483646 h 162"/>
              <a:gd name="T4" fmla="*/ 2147483646 w 384"/>
              <a:gd name="T5" fmla="*/ 0 h 162"/>
              <a:gd name="T6" fmla="*/ 0 60000 65536"/>
              <a:gd name="T7" fmla="*/ 0 60000 65536"/>
              <a:gd name="T8" fmla="*/ 0 60000 65536"/>
              <a:gd name="T9" fmla="*/ 0 w 384"/>
              <a:gd name="T10" fmla="*/ 0 h 162"/>
              <a:gd name="T11" fmla="*/ 384 w 384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62">
                <a:moveTo>
                  <a:pt x="0" y="139"/>
                </a:moveTo>
                <a:cubicBezTo>
                  <a:pt x="40" y="150"/>
                  <a:pt x="80" y="162"/>
                  <a:pt x="144" y="139"/>
                </a:cubicBezTo>
                <a:cubicBezTo>
                  <a:pt x="208" y="116"/>
                  <a:pt x="344" y="24"/>
                  <a:pt x="384" y="0"/>
                </a:cubicBezTo>
              </a:path>
            </a:pathLst>
          </a:custGeom>
          <a:noFill/>
          <a:ln w="31750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8243451" y="2782888"/>
            <a:ext cx="533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0" name="Freeform 17"/>
          <p:cNvSpPr>
            <a:spLocks/>
          </p:cNvSpPr>
          <p:nvPr/>
        </p:nvSpPr>
        <p:spPr bwMode="auto">
          <a:xfrm>
            <a:off x="7557651" y="4154488"/>
            <a:ext cx="176213" cy="609600"/>
          </a:xfrm>
          <a:custGeom>
            <a:avLst/>
            <a:gdLst>
              <a:gd name="T0" fmla="*/ 0 w 111"/>
              <a:gd name="T1" fmla="*/ 0 h 384"/>
              <a:gd name="T2" fmla="*/ 2147483646 w 111"/>
              <a:gd name="T3" fmla="*/ 2147483646 h 384"/>
              <a:gd name="T4" fmla="*/ 0 w 111"/>
              <a:gd name="T5" fmla="*/ 2147483646 h 384"/>
              <a:gd name="T6" fmla="*/ 0 60000 65536"/>
              <a:gd name="T7" fmla="*/ 0 60000 65536"/>
              <a:gd name="T8" fmla="*/ 0 60000 65536"/>
              <a:gd name="T9" fmla="*/ 0 w 111"/>
              <a:gd name="T10" fmla="*/ 0 h 384"/>
              <a:gd name="T11" fmla="*/ 111 w 111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384">
                <a:moveTo>
                  <a:pt x="0" y="0"/>
                </a:moveTo>
                <a:cubicBezTo>
                  <a:pt x="55" y="64"/>
                  <a:pt x="111" y="128"/>
                  <a:pt x="111" y="192"/>
                </a:cubicBezTo>
                <a:cubicBezTo>
                  <a:pt x="111" y="256"/>
                  <a:pt x="55" y="320"/>
                  <a:pt x="0" y="384"/>
                </a:cubicBezTo>
              </a:path>
            </a:pathLst>
          </a:custGeom>
          <a:noFill/>
          <a:ln w="31750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1" name="Freeform 18"/>
          <p:cNvSpPr>
            <a:spLocks/>
          </p:cNvSpPr>
          <p:nvPr/>
        </p:nvSpPr>
        <p:spPr bwMode="auto">
          <a:xfrm>
            <a:off x="7557651" y="4117975"/>
            <a:ext cx="762000" cy="341313"/>
          </a:xfrm>
          <a:custGeom>
            <a:avLst/>
            <a:gdLst>
              <a:gd name="T0" fmla="*/ 0 w 384"/>
              <a:gd name="T1" fmla="*/ 2147483646 h 161"/>
              <a:gd name="T2" fmla="*/ 2147483646 w 384"/>
              <a:gd name="T3" fmla="*/ 2147483646 h 161"/>
              <a:gd name="T4" fmla="*/ 2147483646 w 384"/>
              <a:gd name="T5" fmla="*/ 2147483646 h 161"/>
              <a:gd name="T6" fmla="*/ 0 60000 65536"/>
              <a:gd name="T7" fmla="*/ 0 60000 65536"/>
              <a:gd name="T8" fmla="*/ 0 60000 65536"/>
              <a:gd name="T9" fmla="*/ 0 w 384"/>
              <a:gd name="T10" fmla="*/ 0 h 161"/>
              <a:gd name="T11" fmla="*/ 384 w 384"/>
              <a:gd name="T12" fmla="*/ 161 h 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61">
                <a:moveTo>
                  <a:pt x="0" y="23"/>
                </a:moveTo>
                <a:cubicBezTo>
                  <a:pt x="40" y="11"/>
                  <a:pt x="80" y="0"/>
                  <a:pt x="144" y="23"/>
                </a:cubicBezTo>
                <a:cubicBezTo>
                  <a:pt x="208" y="46"/>
                  <a:pt x="344" y="137"/>
                  <a:pt x="384" y="161"/>
                </a:cubicBezTo>
              </a:path>
            </a:pathLst>
          </a:custGeom>
          <a:noFill/>
          <a:ln w="31750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2" name="Freeform 19"/>
          <p:cNvSpPr>
            <a:spLocks/>
          </p:cNvSpPr>
          <p:nvPr/>
        </p:nvSpPr>
        <p:spPr bwMode="auto">
          <a:xfrm>
            <a:off x="7557651" y="4478338"/>
            <a:ext cx="762000" cy="322262"/>
          </a:xfrm>
          <a:custGeom>
            <a:avLst/>
            <a:gdLst>
              <a:gd name="T0" fmla="*/ 0 w 384"/>
              <a:gd name="T1" fmla="*/ 2147483646 h 162"/>
              <a:gd name="T2" fmla="*/ 2147483646 w 384"/>
              <a:gd name="T3" fmla="*/ 2147483646 h 162"/>
              <a:gd name="T4" fmla="*/ 2147483646 w 384"/>
              <a:gd name="T5" fmla="*/ 0 h 162"/>
              <a:gd name="T6" fmla="*/ 0 60000 65536"/>
              <a:gd name="T7" fmla="*/ 0 60000 65536"/>
              <a:gd name="T8" fmla="*/ 0 60000 65536"/>
              <a:gd name="T9" fmla="*/ 0 w 384"/>
              <a:gd name="T10" fmla="*/ 0 h 162"/>
              <a:gd name="T11" fmla="*/ 384 w 384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62">
                <a:moveTo>
                  <a:pt x="0" y="139"/>
                </a:moveTo>
                <a:cubicBezTo>
                  <a:pt x="40" y="150"/>
                  <a:pt x="80" y="162"/>
                  <a:pt x="144" y="139"/>
                </a:cubicBezTo>
                <a:cubicBezTo>
                  <a:pt x="208" y="116"/>
                  <a:pt x="344" y="24"/>
                  <a:pt x="384" y="0"/>
                </a:cubicBezTo>
              </a:path>
            </a:pathLst>
          </a:custGeom>
          <a:noFill/>
          <a:ln w="31750" cap="flat" cmpd="sng">
            <a:solidFill>
              <a:sysClr val="windowText" lastClr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8319651" y="4459288"/>
            <a:ext cx="533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6795651" y="4273550"/>
            <a:ext cx="838200" cy="0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cxnSp>
        <p:nvCxnSpPr>
          <p:cNvPr id="85" name="Straight Connector 84"/>
          <p:cNvCxnSpPr/>
          <p:nvPr/>
        </p:nvCxnSpPr>
        <p:spPr>
          <a:xfrm>
            <a:off x="6795651" y="4654550"/>
            <a:ext cx="838200" cy="0"/>
          </a:xfrm>
          <a:prstGeom prst="line">
            <a:avLst/>
          </a:prstGeom>
          <a:noFill/>
          <a:ln w="127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sp>
        <p:nvSpPr>
          <p:cNvPr id="86" name="TextBox 99"/>
          <p:cNvSpPr txBox="1">
            <a:spLocks noChangeArrowheads="1"/>
          </p:cNvSpPr>
          <p:nvPr/>
        </p:nvSpPr>
        <p:spPr bwMode="auto">
          <a:xfrm>
            <a:off x="6033651" y="396875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BHE’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WR’</a:t>
            </a:r>
          </a:p>
        </p:txBody>
      </p:sp>
      <p:sp>
        <p:nvSpPr>
          <p:cNvPr id="87" name="TextBox 7"/>
          <p:cNvSpPr txBox="1">
            <a:spLocks noChangeArrowheads="1"/>
          </p:cNvSpPr>
          <p:nvPr/>
        </p:nvSpPr>
        <p:spPr bwMode="auto">
          <a:xfrm>
            <a:off x="8091051" y="22050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WRL’</a:t>
            </a:r>
          </a:p>
        </p:txBody>
      </p:sp>
      <p:sp>
        <p:nvSpPr>
          <p:cNvPr id="88" name="TextBox 101"/>
          <p:cNvSpPr txBox="1">
            <a:spLocks noChangeArrowheads="1"/>
          </p:cNvSpPr>
          <p:nvPr/>
        </p:nvSpPr>
        <p:spPr bwMode="auto">
          <a:xfrm>
            <a:off x="8091051" y="388143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WRH’</a:t>
            </a:r>
          </a:p>
        </p:txBody>
      </p:sp>
      <p:sp>
        <p:nvSpPr>
          <p:cNvPr id="89" name="TextBox 8"/>
          <p:cNvSpPr txBox="1">
            <a:spLocks noChangeArrowheads="1"/>
          </p:cNvSpPr>
          <p:nvPr/>
        </p:nvSpPr>
        <p:spPr bwMode="auto">
          <a:xfrm>
            <a:off x="4900176" y="5634038"/>
            <a:ext cx="395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Memory Decoder</a:t>
            </a:r>
          </a:p>
        </p:txBody>
      </p:sp>
    </p:spTree>
    <p:extLst>
      <p:ext uri="{BB962C8B-B14F-4D97-AF65-F5344CB8AC3E}">
        <p14:creationId xmlns:p14="http://schemas.microsoft.com/office/powerpoint/2010/main" val="1245311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98759" y="500865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Interface to the processor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051959" y="0"/>
            <a:ext cx="76200" cy="67818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28159" y="259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8255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137559" y="914400"/>
            <a:ext cx="914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51959" y="68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137559" y="1295400"/>
            <a:ext cx="914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51959" y="106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80359" y="609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680359" y="990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051959" y="1676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CS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128159" y="1752600"/>
            <a:ext cx="381000" cy="0"/>
          </a:xfrm>
          <a:prstGeom prst="line">
            <a:avLst/>
          </a:prstGeom>
          <a:noFill/>
          <a:ln w="31750">
            <a:solidFill>
              <a:srgbClr val="000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5908959" y="1828800"/>
            <a:ext cx="11430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7051959" y="3352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7128159" y="3429000"/>
            <a:ext cx="381000" cy="0"/>
          </a:xfrm>
          <a:prstGeom prst="line">
            <a:avLst/>
          </a:prstGeom>
          <a:noFill/>
          <a:ln w="31750">
            <a:solidFill>
              <a:srgbClr val="000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7051959" y="3886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WR</a:t>
            </a:r>
          </a:p>
        </p:txBody>
      </p:sp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7128159" y="3962400"/>
            <a:ext cx="381000" cy="0"/>
          </a:xfrm>
          <a:prstGeom prst="line">
            <a:avLst/>
          </a:prstGeom>
          <a:noFill/>
          <a:ln w="31750">
            <a:solidFill>
              <a:srgbClr val="000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4994559" y="3581400"/>
            <a:ext cx="2057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>
            <a:off x="4994559" y="4038600"/>
            <a:ext cx="20574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4384959" y="3276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21" name="Line 48"/>
          <p:cNvSpPr>
            <a:spLocks noChangeShapeType="1"/>
          </p:cNvSpPr>
          <p:nvPr/>
        </p:nvSpPr>
        <p:spPr bwMode="auto">
          <a:xfrm>
            <a:off x="4461159" y="3352800"/>
            <a:ext cx="381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4232559" y="3810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WR</a:t>
            </a:r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>
            <a:off x="4461159" y="3886200"/>
            <a:ext cx="381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4" name="AutoShape 51"/>
          <p:cNvSpPr>
            <a:spLocks noChangeArrowheads="1"/>
          </p:cNvSpPr>
          <p:nvPr/>
        </p:nvSpPr>
        <p:spPr bwMode="auto">
          <a:xfrm>
            <a:off x="4994559" y="4572000"/>
            <a:ext cx="2057400" cy="457200"/>
          </a:xfrm>
          <a:prstGeom prst="leftRightArrow">
            <a:avLst>
              <a:gd name="adj1" fmla="val 50000"/>
              <a:gd name="adj2" fmla="val 90000"/>
            </a:avLst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7128159" y="4495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 – D</a:t>
            </a:r>
            <a:r>
              <a: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3775359" y="4495800"/>
            <a:ext cx="14478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l Sans MT" panose="020B0502020104020203"/>
              </a:rPr>
              <a:t>D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l Sans MT" panose="020B0502020104020203"/>
              </a:rPr>
              <a:t>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l Sans MT" panose="020B0502020104020203"/>
              </a:rPr>
              <a:t> – D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l Sans MT" panose="020B0502020104020203"/>
              </a:rPr>
              <a:t>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7" name="Line 54"/>
          <p:cNvSpPr>
            <a:spLocks noChangeShapeType="1"/>
          </p:cNvSpPr>
          <p:nvPr/>
        </p:nvSpPr>
        <p:spPr bwMode="auto">
          <a:xfrm>
            <a:off x="5146959" y="5562600"/>
            <a:ext cx="19050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7128159" y="5334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RESET</a:t>
            </a:r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>
            <a:off x="7204359" y="5397500"/>
            <a:ext cx="990600" cy="0"/>
          </a:xfrm>
          <a:prstGeom prst="line">
            <a:avLst/>
          </a:prstGeom>
          <a:noFill/>
          <a:ln w="31750">
            <a:solidFill>
              <a:srgbClr val="0000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4080159" y="51816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mic Sans MS" panose="030F0702030302020204" pitchFamily="66" charset="0"/>
              </a:rPr>
              <a:t>RESET 	  from 8284 </a:t>
            </a:r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>
            <a:off x="4156359" y="5245100"/>
            <a:ext cx="990600" cy="0"/>
          </a:xfrm>
          <a:prstGeom prst="line">
            <a:avLst/>
          </a:prstGeom>
          <a:noFill/>
          <a:ln w="3175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763602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055089" y="228600"/>
            <a:ext cx="0" cy="5943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5889" y="2819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8086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055089" y="533400"/>
            <a:ext cx="838200" cy="417513"/>
          </a:xfrm>
          <a:prstGeom prst="rightArrow">
            <a:avLst>
              <a:gd name="adj1" fmla="val 50000"/>
              <a:gd name="adj2" fmla="val 50190"/>
            </a:avLst>
          </a:prstGeom>
          <a:solidFill>
            <a:srgbClr val="3B812F">
              <a:alpha val="5098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2089" y="3810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16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-A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19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6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-S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3</a:t>
            </a: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2089" y="1219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BHE’/S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93289" y="228600"/>
            <a:ext cx="990600" cy="1828800"/>
          </a:xfrm>
          <a:prstGeom prst="rect">
            <a:avLst/>
          </a:prstGeom>
          <a:solidFill>
            <a:srgbClr val="660066">
              <a:alpha val="20000"/>
            </a:srgbClr>
          </a:solidFill>
          <a:ln w="317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LS373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93289" y="1676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055089" y="1447800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883889" y="609600"/>
            <a:ext cx="1981200" cy="381000"/>
          </a:xfrm>
          <a:prstGeom prst="rightArrow">
            <a:avLst>
              <a:gd name="adj1" fmla="val 50000"/>
              <a:gd name="adj2" fmla="val 130000"/>
            </a:avLst>
          </a:prstGeom>
          <a:solidFill>
            <a:srgbClr val="00FF00">
              <a:alpha val="25098"/>
            </a:srgbClr>
          </a:solidFill>
          <a:ln w="31750">
            <a:solidFill>
              <a:srgbClr val="0066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055089" y="2514600"/>
            <a:ext cx="9906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3045689" y="20574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93089" y="2286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ALE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045689" y="2819400"/>
            <a:ext cx="990600" cy="1143000"/>
          </a:xfrm>
          <a:prstGeom prst="rect">
            <a:avLst/>
          </a:prstGeom>
          <a:solidFill>
            <a:srgbClr val="660066">
              <a:alpha val="20000"/>
            </a:srgbClr>
          </a:solidFill>
          <a:ln w="317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LS373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045689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4036289" y="3200400"/>
            <a:ext cx="1981200" cy="381000"/>
          </a:xfrm>
          <a:prstGeom prst="rightArrow">
            <a:avLst>
              <a:gd name="adj1" fmla="val 50000"/>
              <a:gd name="adj2" fmla="val 130000"/>
            </a:avLst>
          </a:prstGeom>
          <a:solidFill>
            <a:srgbClr val="00FF00">
              <a:alpha val="25098"/>
            </a:srgbClr>
          </a:solidFill>
          <a:ln w="31750">
            <a:solidFill>
              <a:srgbClr val="0066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2055089" y="3200400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rgbClr val="3B812F">
              <a:alpha val="5098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045689" y="4343400"/>
            <a:ext cx="990600" cy="1143000"/>
          </a:xfrm>
          <a:prstGeom prst="rect">
            <a:avLst/>
          </a:prstGeom>
          <a:solidFill>
            <a:srgbClr val="660066">
              <a:alpha val="20000"/>
            </a:srgbClr>
          </a:solidFill>
          <a:ln w="317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LS373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036289" y="4724400"/>
            <a:ext cx="1981200" cy="381000"/>
          </a:xfrm>
          <a:prstGeom prst="rightArrow">
            <a:avLst>
              <a:gd name="adj1" fmla="val 50000"/>
              <a:gd name="adj2" fmla="val 130000"/>
            </a:avLst>
          </a:prstGeom>
          <a:solidFill>
            <a:srgbClr val="00FF00">
              <a:alpha val="25098"/>
            </a:srgbClr>
          </a:solidFill>
          <a:ln w="31750">
            <a:solidFill>
              <a:srgbClr val="0066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2055089" y="4724400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rgbClr val="3B812F">
              <a:alpha val="5098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512289" y="2514600"/>
            <a:ext cx="0" cy="762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512289" y="3429000"/>
            <a:ext cx="0" cy="685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2512289" y="4114800"/>
            <a:ext cx="685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3198089" y="3962400"/>
            <a:ext cx="0" cy="152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512289" y="4114800"/>
            <a:ext cx="0" cy="685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2512289" y="4953000"/>
            <a:ext cx="0" cy="762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512289" y="5715000"/>
            <a:ext cx="7620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121889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3274289" y="5486400"/>
            <a:ext cx="0" cy="228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83489" y="3124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AD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8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-AD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15 </a:t>
            </a: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59689" y="4632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AD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-AD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7 </a:t>
            </a: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350489" y="1752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OE’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55289" y="2057400"/>
            <a:ext cx="0" cy="304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3426689" y="2362200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3502889" y="2438400"/>
            <a:ext cx="304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3579089" y="2514600"/>
            <a:ext cx="152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3426689" y="3657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OE’</a:t>
            </a: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731489" y="3962400"/>
            <a:ext cx="0" cy="152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3502889" y="4114800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3579089" y="4191000"/>
            <a:ext cx="304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3655289" y="4267200"/>
            <a:ext cx="152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3502889" y="5181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OE’</a:t>
            </a: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3807689" y="5486400"/>
            <a:ext cx="0" cy="152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3579089" y="5638800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3655289" y="5715000"/>
            <a:ext cx="304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3731489" y="5791200"/>
            <a:ext cx="152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941289" y="533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16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-A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19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3883889" y="1371600"/>
            <a:ext cx="1828800" cy="0"/>
          </a:xfrm>
          <a:prstGeom prst="line">
            <a:avLst/>
          </a:prstGeom>
          <a:noFill/>
          <a:ln w="31750">
            <a:solidFill>
              <a:srgbClr val="00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941289" y="114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BHE’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6017489" y="3124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8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-A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15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017489" y="4648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-A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59689" y="5775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MN/MX’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2055089" y="6019800"/>
            <a:ext cx="533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2588489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2664689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2740889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2817089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2893289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2969489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3045689" y="6019800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3883889" y="5943600"/>
            <a:ext cx="76200" cy="152400"/>
          </a:xfrm>
          <a:prstGeom prst="ellipse">
            <a:avLst/>
          </a:prstGeom>
          <a:solidFill>
            <a:srgbClr val="3B812F">
              <a:alpha val="5098"/>
            </a:srgbClr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4112489" y="5791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5V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3274289" y="62484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System Bus of 8086 (Address)</a:t>
            </a:r>
          </a:p>
        </p:txBody>
      </p:sp>
    </p:spTree>
    <p:extLst>
      <p:ext uri="{BB962C8B-B14F-4D97-AF65-F5344CB8AC3E}">
        <p14:creationId xmlns:p14="http://schemas.microsoft.com/office/powerpoint/2010/main" val="2671006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828800" y="228600"/>
            <a:ext cx="0" cy="5943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2819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8086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3124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AD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8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-AD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15 </a:t>
            </a: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4632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AD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-AD</a:t>
            </a:r>
            <a:r>
              <a:rPr kumimoji="0" lang="en-US" altLang="en-US" sz="20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7 </a:t>
            </a: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5775325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MN/MX’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828800" y="6019800"/>
            <a:ext cx="533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362200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438400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514600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590800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667000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743200" y="5943600"/>
            <a:ext cx="76200" cy="76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819400" y="6019800"/>
            <a:ext cx="838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657600" y="5943600"/>
            <a:ext cx="76200" cy="152400"/>
          </a:xfrm>
          <a:prstGeom prst="ellipse">
            <a:avLst/>
          </a:prstGeom>
          <a:solidFill>
            <a:srgbClr val="3B812F">
              <a:alpha val="5098"/>
            </a:srgbClr>
          </a:solidFill>
          <a:ln w="317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86200" y="5791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5V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819400" y="2819400"/>
            <a:ext cx="1524000" cy="1143000"/>
          </a:xfrm>
          <a:prstGeom prst="rect">
            <a:avLst/>
          </a:prstGeom>
          <a:solidFill>
            <a:srgbClr val="660066">
              <a:alpha val="20000"/>
            </a:srgbClr>
          </a:solidFill>
          <a:ln w="317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LS245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43200" y="3657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DIR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1828800" y="3200400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rgbClr val="3B812F">
              <a:alpha val="5098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819400" y="4343400"/>
            <a:ext cx="1524000" cy="1143000"/>
          </a:xfrm>
          <a:prstGeom prst="rect">
            <a:avLst/>
          </a:prstGeom>
          <a:solidFill>
            <a:srgbClr val="660066">
              <a:alpha val="20000"/>
            </a:srgbClr>
          </a:solidFill>
          <a:ln w="317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LS245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1828800" y="4724400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rgbClr val="3B812F">
              <a:alpha val="5098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733800" y="3657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OE’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733800" y="5181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OE’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743200" y="51958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DIR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838200" y="3657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DT/R’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828800" y="3886200"/>
            <a:ext cx="9906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286000" y="3886200"/>
            <a:ext cx="0" cy="914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2286000" y="4953000"/>
            <a:ext cx="0" cy="4572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286000" y="5410200"/>
            <a:ext cx="533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828800" y="4191000"/>
            <a:ext cx="2209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838200" y="4022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DEN’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4038600" y="3962400"/>
            <a:ext cx="0" cy="228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2133600" y="419100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2133600" y="4953000"/>
            <a:ext cx="0" cy="7620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133600" y="5715000"/>
            <a:ext cx="19050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4038600" y="5486400"/>
            <a:ext cx="0" cy="228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4343400" y="3200400"/>
            <a:ext cx="1676400" cy="381000"/>
          </a:xfrm>
          <a:prstGeom prst="leftRightArrow">
            <a:avLst>
              <a:gd name="adj1" fmla="val 50000"/>
              <a:gd name="adj2" fmla="val 88000"/>
            </a:avLst>
          </a:prstGeom>
          <a:solidFill>
            <a:srgbClr val="00CCFF">
              <a:alpha val="38039"/>
            </a:srgbClr>
          </a:solidFill>
          <a:ln w="3175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4343400" y="4724400"/>
            <a:ext cx="1676400" cy="381000"/>
          </a:xfrm>
          <a:prstGeom prst="leftRightArrow">
            <a:avLst>
              <a:gd name="adj1" fmla="val 50000"/>
              <a:gd name="adj2" fmla="val 88000"/>
            </a:avLst>
          </a:prstGeom>
          <a:solidFill>
            <a:srgbClr val="00CCFF">
              <a:alpha val="38039"/>
            </a:srgbClr>
          </a:solidFill>
          <a:ln w="3175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019800" y="3124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</a:rPr>
              <a:t>8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</a:rPr>
              <a:t>-D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</a:rPr>
              <a:t>15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6019800" y="4648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</a:rPr>
              <a:t>D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</a:rPr>
              <a:t>-D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4876800" y="304800"/>
            <a:ext cx="1676400" cy="2133600"/>
          </a:xfrm>
          <a:prstGeom prst="rect">
            <a:avLst/>
          </a:prstGeom>
          <a:solidFill>
            <a:srgbClr val="996600">
              <a:alpha val="30980"/>
            </a:srgbClr>
          </a:solidFill>
          <a:ln w="28575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1828800" y="781050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1828800" y="1295400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828800" y="1828800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990600" y="514350"/>
            <a:ext cx="528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914400" y="1123950"/>
            <a:ext cx="60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WR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838200" y="1752600"/>
            <a:ext cx="87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IO/M</a:t>
            </a: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1066800" y="55245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1066800" y="116205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990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7239000" y="314325"/>
            <a:ext cx="1109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MEMR</a:t>
            </a: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6553200" y="609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553200" y="1066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553200" y="16002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6553200" y="21336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315200" y="381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2390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MEMW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7315200" y="9906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7315200" y="1381125"/>
            <a:ext cx="78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IOR</a:t>
            </a:r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7315200" y="1914525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IOW</a:t>
            </a:r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7391400" y="1447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7391400" y="19812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4953000" y="914400"/>
            <a:ext cx="1527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hlinkClick r:id="" action="ppaction://noaction"/>
              </a:rPr>
              <a:t>LOGIC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hlinkClick r:id="" action="ppaction://noaction"/>
              </a:rPr>
              <a:t>CIRCUIT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2895600" y="381000"/>
            <a:ext cx="1524000" cy="1752600"/>
          </a:xfrm>
          <a:prstGeom prst="rect">
            <a:avLst/>
          </a:prstGeom>
          <a:solidFill>
            <a:srgbClr val="660066">
              <a:alpha val="20000"/>
            </a:srgbClr>
          </a:solidFill>
          <a:ln w="317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LS244</a:t>
            </a: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3352800" y="1752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OE’</a:t>
            </a: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4419600" y="685800"/>
            <a:ext cx="457200" cy="0"/>
          </a:xfrm>
          <a:prstGeom prst="line">
            <a:avLst/>
          </a:prstGeom>
          <a:noFill/>
          <a:ln w="317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4419600" y="1219200"/>
            <a:ext cx="457200" cy="0"/>
          </a:xfrm>
          <a:prstGeom prst="line">
            <a:avLst/>
          </a:prstGeom>
          <a:noFill/>
          <a:ln w="317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4419600" y="1752600"/>
            <a:ext cx="457200" cy="0"/>
          </a:xfrm>
          <a:prstGeom prst="line">
            <a:avLst/>
          </a:prstGeom>
          <a:noFill/>
          <a:ln w="317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3581400" y="2133600"/>
            <a:ext cx="0" cy="304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3352800" y="2438400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3429000" y="2514600"/>
            <a:ext cx="304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3505200" y="2590800"/>
            <a:ext cx="152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2362200" y="6248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System Bus of 8086(Data + Control)</a:t>
            </a:r>
          </a:p>
        </p:txBody>
      </p:sp>
      <p:sp>
        <p:nvSpPr>
          <p:cNvPr id="74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848600" y="63246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hlinkClick r:id="" action="ppaction://noaction"/>
              </a:rPr>
              <a:t>next</a:t>
            </a:r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72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6" y="283191"/>
            <a:ext cx="8480271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35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6721763" y="228600"/>
            <a:ext cx="0" cy="5943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721763" y="3048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omic Sans MS" panose="030F0702030302020204" pitchFamily="66" charset="0"/>
              </a:rPr>
              <a:t>CLK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721763" y="2590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omic Sans MS" panose="030F0702030302020204" pitchFamily="66" charset="0"/>
              </a:rPr>
              <a:t>RESET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21763" y="838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</a:rPr>
              <a:t>MN/MX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21763" y="35194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omic Sans MS" panose="030F0702030302020204" pitchFamily="66" charset="0"/>
              </a:rPr>
              <a:t>READY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797963" y="304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VCC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97963" y="5486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GND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721763" y="5105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</a:rPr>
              <a:t>HOLD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721763" y="4724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anose="030F0702030302020204" pitchFamily="66" charset="0"/>
              </a:rPr>
              <a:t>NMI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6340763" y="4953000"/>
            <a:ext cx="3810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6340763" y="5334000"/>
            <a:ext cx="3810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6340763" y="5715000"/>
            <a:ext cx="3810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6340763" y="4953000"/>
            <a:ext cx="0" cy="914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6035963" y="381000"/>
            <a:ext cx="304800" cy="152400"/>
            <a:chOff x="4512" y="768"/>
            <a:chExt cx="288" cy="96"/>
          </a:xfrm>
        </p:grpSpPr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4512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4560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4608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4656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4704" y="768"/>
              <a:ext cx="48" cy="96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4752" y="768"/>
              <a:ext cx="48" cy="96"/>
            </a:xfrm>
            <a:prstGeom prst="line">
              <a:avLst/>
            </a:prstGeom>
            <a:noFill/>
            <a:ln w="31750">
              <a:solidFill>
                <a:srgbClr val="0000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6340763" y="533400"/>
            <a:ext cx="3810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 flipH="1">
            <a:off x="5350163" y="533400"/>
            <a:ext cx="685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4588163" y="30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5 V</a:t>
            </a: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6035963" y="5867400"/>
            <a:ext cx="533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6188363" y="5943600"/>
            <a:ext cx="3048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6340763" y="6019800"/>
            <a:ext cx="76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6493163" y="533400"/>
            <a:ext cx="0" cy="5334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>
            <a:off x="6493163" y="1066800"/>
            <a:ext cx="2286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3826163" y="2819400"/>
            <a:ext cx="28956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3826163" y="3200400"/>
            <a:ext cx="28956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>
            <a:off x="3826163" y="3657600"/>
            <a:ext cx="28956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2073563" y="1752600"/>
            <a:ext cx="1752600" cy="2819400"/>
          </a:xfrm>
          <a:prstGeom prst="rect">
            <a:avLst/>
          </a:prstGeom>
          <a:solidFill>
            <a:srgbClr val="3B812F">
              <a:alpha val="5098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2378363" y="2971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8284</a:t>
            </a:r>
          </a:p>
        </p:txBody>
      </p:sp>
      <p:sp>
        <p:nvSpPr>
          <p:cNvPr id="35" name="Line 41"/>
          <p:cNvSpPr>
            <a:spLocks noChangeShapeType="1"/>
          </p:cNvSpPr>
          <p:nvPr/>
        </p:nvSpPr>
        <p:spPr bwMode="auto">
          <a:xfrm>
            <a:off x="1540163" y="2057400"/>
            <a:ext cx="533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1540163" y="2362200"/>
            <a:ext cx="5334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1616363" y="2133600"/>
            <a:ext cx="381000" cy="152400"/>
          </a:xfrm>
          <a:prstGeom prst="rect">
            <a:avLst/>
          </a:prstGeom>
          <a:solidFill>
            <a:srgbClr val="333333">
              <a:alpha val="56862"/>
            </a:srgbClr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983982" y="1288257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15 M Hz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2225963" y="6248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99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8086 Inputs</a:t>
            </a:r>
          </a:p>
        </p:txBody>
      </p:sp>
    </p:spTree>
    <p:extLst>
      <p:ext uri="{BB962C8B-B14F-4D97-AF65-F5344CB8AC3E}">
        <p14:creationId xmlns:p14="http://schemas.microsoft.com/office/powerpoint/2010/main" val="5942239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558797" y="460375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ill Sans MT" panose="020B0502020104020203"/>
              </a:rPr>
              <a:t>Step 8: Software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1092197" y="1219200"/>
            <a:ext cx="1143000" cy="533400"/>
          </a:xfrm>
          <a:prstGeom prst="flowChartAlternateProcess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Main</a:t>
            </a: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1625597" y="175260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711197" y="2133600"/>
            <a:ext cx="1981200" cy="685800"/>
          </a:xfrm>
          <a:prstGeom prst="rect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Branch to end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of IVT</a:t>
            </a: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1625597" y="281940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644559" y="3200400"/>
            <a:ext cx="1981200" cy="685800"/>
          </a:xfrm>
          <a:prstGeom prst="rect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Initialize 8255,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8254,8259</a:t>
            </a: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1678824" y="3886200"/>
            <a:ext cx="0" cy="4572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1396997" y="4307868"/>
            <a:ext cx="609600" cy="609600"/>
          </a:xfrm>
          <a:prstGeom prst="ellipse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1" name="Oval 19"/>
          <p:cNvSpPr>
            <a:spLocks noChangeArrowheads="1"/>
          </p:cNvSpPr>
          <p:nvPr/>
        </p:nvSpPr>
        <p:spPr bwMode="auto">
          <a:xfrm>
            <a:off x="3835397" y="990600"/>
            <a:ext cx="609600" cy="609600"/>
          </a:xfrm>
          <a:prstGeom prst="ellipse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>
            <a:off x="4140197" y="16002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3149597" y="1828800"/>
            <a:ext cx="2133600" cy="685800"/>
          </a:xfrm>
          <a:prstGeom prst="rect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Start Conversion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for sensor</a:t>
            </a:r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>
            <a:off x="4216397" y="25146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5" name="AutoShape 24"/>
          <p:cNvSpPr>
            <a:spLocks noChangeArrowheads="1"/>
          </p:cNvSpPr>
          <p:nvPr/>
        </p:nvSpPr>
        <p:spPr bwMode="auto">
          <a:xfrm>
            <a:off x="3225797" y="2743200"/>
            <a:ext cx="1828800" cy="609600"/>
          </a:xfrm>
          <a:prstGeom prst="flowChartPredefinedProcess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Wait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Int</a:t>
            </a:r>
          </a:p>
        </p:txBody>
      </p:sp>
      <p:sp>
        <p:nvSpPr>
          <p:cNvPr id="56" name="AutoShape 26"/>
          <p:cNvSpPr>
            <a:spLocks noChangeArrowheads="1"/>
          </p:cNvSpPr>
          <p:nvPr/>
        </p:nvSpPr>
        <p:spPr bwMode="auto">
          <a:xfrm>
            <a:off x="3301997" y="3581400"/>
            <a:ext cx="1828800" cy="1219200"/>
          </a:xfrm>
          <a:prstGeom prst="flowChartDecision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sensors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4216397" y="33528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>
            <a:off x="4216397" y="48006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4434722" y="46101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>
            <a:off x="2920997" y="4191000"/>
            <a:ext cx="3810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1" name="Line 37"/>
          <p:cNvSpPr>
            <a:spLocks noChangeShapeType="1"/>
          </p:cNvSpPr>
          <p:nvPr/>
        </p:nvSpPr>
        <p:spPr bwMode="auto">
          <a:xfrm>
            <a:off x="2920997" y="1676400"/>
            <a:ext cx="0" cy="2514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2" name="Line 38"/>
          <p:cNvSpPr>
            <a:spLocks noChangeShapeType="1"/>
          </p:cNvSpPr>
          <p:nvPr/>
        </p:nvSpPr>
        <p:spPr bwMode="auto">
          <a:xfrm>
            <a:off x="2920997" y="1676400"/>
            <a:ext cx="1219200" cy="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2997197" y="3810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6" name="Oval 42"/>
          <p:cNvSpPr>
            <a:spLocks noChangeArrowheads="1"/>
          </p:cNvSpPr>
          <p:nvPr/>
        </p:nvSpPr>
        <p:spPr bwMode="auto">
          <a:xfrm>
            <a:off x="3911597" y="5029200"/>
            <a:ext cx="609600" cy="609600"/>
          </a:xfrm>
          <a:prstGeom prst="ellipse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7" name="Oval 43"/>
          <p:cNvSpPr>
            <a:spLocks noChangeArrowheads="1"/>
          </p:cNvSpPr>
          <p:nvPr/>
        </p:nvSpPr>
        <p:spPr bwMode="auto">
          <a:xfrm>
            <a:off x="6426197" y="914400"/>
            <a:ext cx="609600" cy="609600"/>
          </a:xfrm>
          <a:prstGeom prst="ellipse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8" name="Line 44"/>
          <p:cNvSpPr>
            <a:spLocks noChangeShapeType="1"/>
          </p:cNvSpPr>
          <p:nvPr/>
        </p:nvSpPr>
        <p:spPr bwMode="auto">
          <a:xfrm>
            <a:off x="6730997" y="15240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5664197" y="1752600"/>
            <a:ext cx="2133600" cy="457200"/>
          </a:xfrm>
          <a:prstGeom prst="rect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16550 send data</a:t>
            </a:r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H="1">
            <a:off x="6807196" y="2209799"/>
            <a:ext cx="1" cy="914399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2" name="Line 48"/>
          <p:cNvSpPr>
            <a:spLocks noChangeShapeType="1"/>
          </p:cNvSpPr>
          <p:nvPr/>
        </p:nvSpPr>
        <p:spPr bwMode="auto">
          <a:xfrm>
            <a:off x="6807197" y="28956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3" name="AutoShape 49"/>
          <p:cNvSpPr>
            <a:spLocks noChangeArrowheads="1"/>
          </p:cNvSpPr>
          <p:nvPr/>
        </p:nvSpPr>
        <p:spPr bwMode="auto">
          <a:xfrm>
            <a:off x="5892797" y="3124200"/>
            <a:ext cx="1828800" cy="609600"/>
          </a:xfrm>
          <a:prstGeom prst="flowChartPredefinedProcess">
            <a:avLst/>
          </a:prstGeom>
          <a:solidFill>
            <a:srgbClr val="8CB64A">
              <a:alpha val="5098"/>
            </a:srgbClr>
          </a:solidFill>
          <a:ln w="3175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Wait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5 min INT</a:t>
            </a:r>
          </a:p>
        </p:txBody>
      </p:sp>
      <p:sp>
        <p:nvSpPr>
          <p:cNvPr id="74" name="AutoShape 53"/>
          <p:cNvSpPr>
            <a:spLocks noChangeArrowheads="1"/>
          </p:cNvSpPr>
          <p:nvPr/>
        </p:nvSpPr>
        <p:spPr bwMode="auto">
          <a:xfrm>
            <a:off x="5872960" y="4648200"/>
            <a:ext cx="1259505" cy="457200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ISR</a:t>
            </a:r>
            <a:r>
              <a:rPr kumimoji="0" lang="en-US" sz="2000" b="1" i="0" u="none" strike="noStrike" kern="0" cap="none" spc="0" normalizeH="0" baseline="-25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5" name="Line 54"/>
          <p:cNvSpPr>
            <a:spLocks noChangeShapeType="1"/>
          </p:cNvSpPr>
          <p:nvPr/>
        </p:nvSpPr>
        <p:spPr bwMode="auto">
          <a:xfrm>
            <a:off x="6502712" y="510540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6" name="AutoShape 56"/>
          <p:cNvSpPr>
            <a:spLocks noChangeArrowheads="1"/>
          </p:cNvSpPr>
          <p:nvPr/>
        </p:nvSpPr>
        <p:spPr bwMode="auto">
          <a:xfrm>
            <a:off x="5740397" y="6324600"/>
            <a:ext cx="1448430" cy="457200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IRET</a:t>
            </a:r>
          </a:p>
        </p:txBody>
      </p:sp>
      <p:sp>
        <p:nvSpPr>
          <p:cNvPr id="77" name="Line 57"/>
          <p:cNvSpPr>
            <a:spLocks noChangeShapeType="1"/>
          </p:cNvSpPr>
          <p:nvPr/>
        </p:nvSpPr>
        <p:spPr bwMode="auto">
          <a:xfrm>
            <a:off x="6502712" y="594360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8" name="AutoShape 53"/>
          <p:cNvSpPr>
            <a:spLocks noChangeArrowheads="1"/>
          </p:cNvSpPr>
          <p:nvPr/>
        </p:nvSpPr>
        <p:spPr bwMode="auto">
          <a:xfrm>
            <a:off x="5840505" y="5481690"/>
            <a:ext cx="1348322" cy="461909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SOC (S1-S6)</a:t>
            </a:r>
          </a:p>
        </p:txBody>
      </p:sp>
      <p:sp>
        <p:nvSpPr>
          <p:cNvPr id="79" name="AutoShape 53"/>
          <p:cNvSpPr>
            <a:spLocks noChangeArrowheads="1"/>
          </p:cNvSpPr>
          <p:nvPr/>
        </p:nvSpPr>
        <p:spPr bwMode="auto">
          <a:xfrm>
            <a:off x="7701130" y="4648200"/>
            <a:ext cx="1259505" cy="457200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ISR</a:t>
            </a:r>
            <a:r>
              <a:rPr kumimoji="0" lang="en-US" sz="2000" b="1" i="0" u="none" strike="noStrike" kern="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0" name="Line 54"/>
          <p:cNvSpPr>
            <a:spLocks noChangeShapeType="1"/>
          </p:cNvSpPr>
          <p:nvPr/>
        </p:nvSpPr>
        <p:spPr bwMode="auto">
          <a:xfrm>
            <a:off x="8330882" y="510540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1" name="AutoShape 56"/>
          <p:cNvSpPr>
            <a:spLocks noChangeArrowheads="1"/>
          </p:cNvSpPr>
          <p:nvPr/>
        </p:nvSpPr>
        <p:spPr bwMode="auto">
          <a:xfrm>
            <a:off x="7568567" y="6324600"/>
            <a:ext cx="1448430" cy="457200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IRET</a:t>
            </a:r>
          </a:p>
        </p:txBody>
      </p:sp>
      <p:sp>
        <p:nvSpPr>
          <p:cNvPr id="82" name="Line 57"/>
          <p:cNvSpPr>
            <a:spLocks noChangeShapeType="1"/>
          </p:cNvSpPr>
          <p:nvPr/>
        </p:nvSpPr>
        <p:spPr bwMode="auto">
          <a:xfrm>
            <a:off x="8330882" y="594360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83" name="AutoShape 53"/>
          <p:cNvSpPr>
            <a:spLocks noChangeArrowheads="1"/>
          </p:cNvSpPr>
          <p:nvPr/>
        </p:nvSpPr>
        <p:spPr bwMode="auto">
          <a:xfrm>
            <a:off x="7668675" y="5481690"/>
            <a:ext cx="1348322" cy="461909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Read ADC</a:t>
            </a:r>
          </a:p>
        </p:txBody>
      </p:sp>
    </p:spTree>
    <p:extLst>
      <p:ext uri="{BB962C8B-B14F-4D97-AF65-F5344CB8AC3E}">
        <p14:creationId xmlns:p14="http://schemas.microsoft.com/office/powerpoint/2010/main" val="1794842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5056" y="536575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ill Sans MT" panose="020B0502020104020203"/>
              </a:rPr>
              <a:t>Step 8: Software - ISR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258456" y="1219200"/>
            <a:ext cx="1143000" cy="533400"/>
          </a:xfrm>
          <a:prstGeom prst="flowChartAlternateProcess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ISR 1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791856" y="175260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4001656" y="990600"/>
            <a:ext cx="609600" cy="609600"/>
          </a:xfrm>
          <a:prstGeom prst="ellipse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4306456" y="16002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763157" y="2133600"/>
            <a:ext cx="2133600" cy="685800"/>
          </a:xfrm>
          <a:prstGeom prst="rect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Start Conversion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for sensor</a:t>
            </a: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1756324" y="46482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3392056" y="1828800"/>
            <a:ext cx="1828800" cy="1219200"/>
          </a:xfrm>
          <a:prstGeom prst="flowChartDecision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sensors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read</a:t>
            </a:r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>
            <a:off x="4306456" y="30861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4649354" y="2971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V="1">
            <a:off x="1829954" y="1905000"/>
            <a:ext cx="1278279" cy="6421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3108234" y="1577511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3209726" y="3356728"/>
            <a:ext cx="2133600" cy="457200"/>
          </a:xfrm>
          <a:prstGeom prst="rect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Send via 16550</a:t>
            </a:r>
          </a:p>
        </p:txBody>
      </p:sp>
      <p:sp>
        <p:nvSpPr>
          <p:cNvPr id="19" name="Line 48"/>
          <p:cNvSpPr>
            <a:spLocks noChangeShapeType="1"/>
          </p:cNvSpPr>
          <p:nvPr/>
        </p:nvSpPr>
        <p:spPr bwMode="auto">
          <a:xfrm>
            <a:off x="4267491" y="3813928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0" name="AutoShape 53"/>
          <p:cNvSpPr>
            <a:spLocks noChangeArrowheads="1"/>
          </p:cNvSpPr>
          <p:nvPr/>
        </p:nvSpPr>
        <p:spPr bwMode="auto">
          <a:xfrm>
            <a:off x="7771351" y="1734620"/>
            <a:ext cx="1259505" cy="457200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ISR</a:t>
            </a:r>
            <a:r>
              <a:rPr kumimoji="0" lang="en-US" sz="2000" b="1" i="0" u="none" strike="noStrike" kern="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1" name="Line 54"/>
          <p:cNvSpPr>
            <a:spLocks noChangeShapeType="1"/>
          </p:cNvSpPr>
          <p:nvPr/>
        </p:nvSpPr>
        <p:spPr bwMode="auto">
          <a:xfrm>
            <a:off x="8451877" y="219182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>
            <a:off x="7659256" y="3450831"/>
            <a:ext cx="1448430" cy="457200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IRET</a:t>
            </a:r>
          </a:p>
        </p:txBody>
      </p:sp>
      <p:sp>
        <p:nvSpPr>
          <p:cNvPr id="23" name="Line 57"/>
          <p:cNvSpPr>
            <a:spLocks noChangeShapeType="1"/>
          </p:cNvSpPr>
          <p:nvPr/>
        </p:nvSpPr>
        <p:spPr bwMode="auto">
          <a:xfrm>
            <a:off x="8489977" y="3048000"/>
            <a:ext cx="0" cy="3810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7735682" y="2591227"/>
            <a:ext cx="1348322" cy="461909"/>
          </a:xfrm>
          <a:prstGeom prst="flowChartAlternateProcess">
            <a:avLst/>
          </a:prstGeom>
          <a:solidFill>
            <a:srgbClr val="00FF00">
              <a:alpha val="18039"/>
            </a:srgbClr>
          </a:solidFill>
          <a:ln w="3175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702030302020204" pitchFamily="66" charset="0"/>
              </a:rPr>
              <a:t>Read ADC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1791856" y="37338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853911" y="3962400"/>
            <a:ext cx="1828800" cy="609600"/>
          </a:xfrm>
          <a:prstGeom prst="flowChartPredefinedProcess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Wait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Int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829955" y="2819400"/>
            <a:ext cx="0" cy="228600"/>
          </a:xfrm>
          <a:prstGeom prst="line">
            <a:avLst/>
          </a:prstGeom>
          <a:noFill/>
          <a:ln w="3175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765186" y="3086100"/>
            <a:ext cx="2133599" cy="647700"/>
          </a:xfrm>
          <a:prstGeom prst="rect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Enable INT</a:t>
            </a: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1463511" y="4876800"/>
            <a:ext cx="609600" cy="609600"/>
          </a:xfrm>
          <a:prstGeom prst="ellipse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A</a:t>
            </a:r>
          </a:p>
        </p:txBody>
      </p:sp>
      <p:cxnSp>
        <p:nvCxnSpPr>
          <p:cNvPr id="30" name="Straight Connector 29"/>
          <p:cNvCxnSpPr>
            <a:stCxn id="9" idx="1"/>
          </p:cNvCxnSpPr>
          <p:nvPr/>
        </p:nvCxnSpPr>
        <p:spPr>
          <a:xfrm flipH="1">
            <a:off x="3108234" y="2438400"/>
            <a:ext cx="283822" cy="0"/>
          </a:xfrm>
          <a:prstGeom prst="line">
            <a:avLst/>
          </a:prstGeom>
          <a:noFill/>
          <a:ln w="381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3108233" y="1911421"/>
            <a:ext cx="1" cy="526979"/>
          </a:xfrm>
          <a:prstGeom prst="line">
            <a:avLst/>
          </a:prstGeom>
          <a:noFill/>
          <a:ln w="38100" cap="rnd" cmpd="sng" algn="ctr">
            <a:solidFill>
              <a:srgbClr val="366658">
                <a:lumMod val="90000"/>
              </a:srgbClr>
            </a:solidFill>
            <a:prstDash val="solid"/>
          </a:ln>
          <a:effectLst/>
        </p:spPr>
      </p:cxn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3277754" y="4042528"/>
            <a:ext cx="2133600" cy="457200"/>
          </a:xfrm>
          <a:prstGeom prst="rect">
            <a:avLst/>
          </a:prstGeom>
          <a:solidFill>
            <a:srgbClr val="E8A844">
              <a:alpha val="5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</a:rPr>
              <a:t>IRET</a:t>
            </a:r>
          </a:p>
        </p:txBody>
      </p:sp>
    </p:spTree>
    <p:extLst>
      <p:ext uri="{BB962C8B-B14F-4D97-AF65-F5344CB8AC3E}">
        <p14:creationId xmlns:p14="http://schemas.microsoft.com/office/powerpoint/2010/main" val="4264507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781481"/>
            <a:ext cx="7989752" cy="895314"/>
          </a:xfrm>
        </p:spPr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Initializing 8255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543072"/>
            <a:ext cx="7989752" cy="3000657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i8255: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al,10000010</a:t>
            </a:r>
            <a:r>
              <a:rPr lang="en-IN" baseline="-25000" dirty="0">
                <a:solidFill>
                  <a:schemeClr val="accent1"/>
                </a:solidFill>
              </a:rPr>
              <a:t>b </a:t>
            </a:r>
            <a:r>
              <a:rPr lang="en-IN" dirty="0">
                <a:solidFill>
                  <a:schemeClr val="accent1"/>
                </a:solidFill>
              </a:rPr>
              <a:t>  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out	86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 al</a:t>
            </a:r>
          </a:p>
        </p:txBody>
      </p:sp>
    </p:spTree>
    <p:extLst>
      <p:ext uri="{BB962C8B-B14F-4D97-AF65-F5344CB8AC3E}">
        <p14:creationId xmlns:p14="http://schemas.microsoft.com/office/powerpoint/2010/main" val="2907311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Initializing</a:t>
            </a:r>
            <a:r>
              <a:rPr lang="en-IN" dirty="0"/>
              <a:t> </a:t>
            </a:r>
            <a:r>
              <a:rPr lang="en-IN" dirty="0">
                <a:solidFill>
                  <a:schemeClr val="accent1"/>
                </a:solidFill>
              </a:rPr>
              <a:t>8254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i8254: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al,00110110b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out	8E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 al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al,01110101b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out	8E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 al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al,10110101b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out	8E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,al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		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363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Range: - 20° C to + 50° C</a:t>
            </a: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Resolution -  1°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Initializing 8254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IN" dirty="0"/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88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 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88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 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al,50h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8A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 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al,0C3h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8A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 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al,30h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8C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al,75h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8C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r>
              <a:rPr lang="en-IN" dirty="0">
                <a:solidFill>
                  <a:schemeClr val="accent1"/>
                </a:solidFill>
              </a:rPr>
              <a:t> , al	</a:t>
            </a:r>
          </a:p>
        </p:txBody>
      </p:sp>
    </p:spTree>
    <p:extLst>
      <p:ext uri="{BB962C8B-B14F-4D97-AF65-F5344CB8AC3E}">
        <p14:creationId xmlns:p14="http://schemas.microsoft.com/office/powerpoint/2010/main" val="5390510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Initialising 8259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I8259: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al,1111 1100b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out	90h,al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al,1000 0000b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out	92h,al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al,0000 0011b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out	92h,al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</a:t>
            </a:r>
            <a:r>
              <a:rPr lang="en-IN" dirty="0" err="1">
                <a:solidFill>
                  <a:schemeClr val="accent1"/>
                </a:solidFill>
              </a:rPr>
              <a:t>mov</a:t>
            </a:r>
            <a:r>
              <a:rPr lang="en-IN" dirty="0">
                <a:solidFill>
                  <a:schemeClr val="accent1"/>
                </a:solidFill>
              </a:rPr>
              <a:t>	al,1111 1100b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		out	92h,al</a:t>
            </a:r>
          </a:p>
        </p:txBody>
      </p:sp>
    </p:spTree>
    <p:extLst>
      <p:ext uri="{BB962C8B-B14F-4D97-AF65-F5344CB8AC3E}">
        <p14:creationId xmlns:p14="http://schemas.microsoft.com/office/powerpoint/2010/main" val="1557829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16550 Initialization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9600 baud</a:t>
            </a:r>
          </a:p>
          <a:p>
            <a:r>
              <a:rPr lang="en-IN" dirty="0">
                <a:solidFill>
                  <a:schemeClr val="accent1"/>
                </a:solidFill>
              </a:rPr>
              <a:t>8 data</a:t>
            </a:r>
          </a:p>
          <a:p>
            <a:r>
              <a:rPr lang="en-IN" dirty="0">
                <a:solidFill>
                  <a:schemeClr val="accent1"/>
                </a:solidFill>
              </a:rPr>
              <a:t>Odd parity</a:t>
            </a:r>
          </a:p>
          <a:p>
            <a:r>
              <a:rPr lang="en-IN" dirty="0">
                <a:solidFill>
                  <a:schemeClr val="accent1"/>
                </a:solidFill>
              </a:rPr>
              <a:t>1 stop</a:t>
            </a:r>
          </a:p>
          <a:p>
            <a:r>
              <a:rPr lang="en-IN" dirty="0">
                <a:solidFill>
                  <a:schemeClr val="accent1"/>
                </a:solidFill>
              </a:rPr>
              <a:t>SA – F0</a:t>
            </a:r>
            <a:r>
              <a:rPr lang="en-IN" baseline="-25000" dirty="0">
                <a:solidFill>
                  <a:schemeClr val="accent1"/>
                </a:solidFill>
              </a:rPr>
              <a:t>H</a:t>
            </a:r>
            <a:endParaRPr lang="en-IN" dirty="0">
              <a:solidFill>
                <a:schemeClr val="accent1"/>
              </a:solidFill>
            </a:endParaRPr>
          </a:p>
          <a:p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32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16550 initialization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LINE	EQU	0A6H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LSB	EQU	0A0H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MSB	EQU	0A2H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FIFO	EQU	0A4H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INIT: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MOV	AL,10001011B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LINE,AL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MOV	AL,120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LSB,AL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MOV	AL,0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	MSB,AL	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MOV	AL,00001011B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OUT 	LINE,AL</a:t>
            </a:r>
          </a:p>
          <a:p>
            <a:pPr marL="201168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498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Range:  0-100 MPH</a:t>
            </a: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Resolution: 0.5  MPH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Range: 0 to 360°</a:t>
            </a: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Resolution: 2</a:t>
            </a:r>
            <a:r>
              <a:rPr lang="en-IN" baseline="300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Range: 800-1100 </a:t>
            </a:r>
            <a:r>
              <a:rPr lang="en-IN" dirty="0" err="1">
                <a:solidFill>
                  <a:schemeClr val="accent1">
                    <a:lumMod val="50000"/>
                  </a:schemeClr>
                </a:solidFill>
              </a:rPr>
              <a:t>millibars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Resolution: 2 </a:t>
            </a:r>
            <a:r>
              <a:rPr lang="en-IN" dirty="0" err="1">
                <a:solidFill>
                  <a:schemeClr val="accent1">
                    <a:lumMod val="50000"/>
                  </a:schemeClr>
                </a:solidFill>
              </a:rPr>
              <a:t>millibars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academ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academic" id="{7A6D890A-5057-4B8C-A12C-1F5F7C6944D6}" vid="{66EEB8CE-BA30-402A-8E9D-17474A47104E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Theme-academic</Template>
  <TotalTime>171</TotalTime>
  <Words>1413</Words>
  <Application>Microsoft Office PowerPoint</Application>
  <PresentationFormat>On-screen Show (4:3)</PresentationFormat>
  <Paragraphs>583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Calibri</vt:lpstr>
      <vt:lpstr>Comic Sans MS</vt:lpstr>
      <vt:lpstr>Franklin Gothic Book</vt:lpstr>
      <vt:lpstr>Gill Sans MT</vt:lpstr>
      <vt:lpstr>Rockwell</vt:lpstr>
      <vt:lpstr>Tw Cen MT</vt:lpstr>
      <vt:lpstr>Wingdings</vt:lpstr>
      <vt:lpstr>Wingdings 2</vt:lpstr>
      <vt:lpstr>Theme-academic</vt:lpstr>
      <vt:lpstr>Gallery</vt:lpstr>
      <vt:lpstr>Crop</vt:lpstr>
      <vt:lpstr>Weather Monitoring System</vt:lpstr>
      <vt:lpstr>User Requirements</vt:lpstr>
      <vt:lpstr>All parameters sensed -  every minute</vt:lpstr>
      <vt:lpstr>PowerPoint Presentation</vt:lpstr>
      <vt:lpstr>PowerPoint Presentation</vt:lpstr>
      <vt:lpstr>Temperature </vt:lpstr>
      <vt:lpstr>Wind Speed</vt:lpstr>
      <vt:lpstr>Wind Direction</vt:lpstr>
      <vt:lpstr>Pressure</vt:lpstr>
      <vt:lpstr>Humidity- Relative Humidity</vt:lpstr>
      <vt:lpstr>Solar Radiation</vt:lpstr>
      <vt:lpstr>Rainfall</vt:lpstr>
      <vt:lpstr>Weather Monitoring System</vt:lpstr>
      <vt:lpstr>Where to start ?</vt:lpstr>
      <vt:lpstr>Sensors</vt:lpstr>
      <vt:lpstr>Temperature Sensor</vt:lpstr>
      <vt:lpstr>Wind Speed Sensor</vt:lpstr>
      <vt:lpstr>Wind Direction Sensor</vt:lpstr>
      <vt:lpstr>Barometric Pressure Sensor  </vt:lpstr>
      <vt:lpstr>Relative Humidity </vt:lpstr>
      <vt:lpstr>Solar Radiation Sensor</vt:lpstr>
      <vt:lpstr>Rainfall</vt:lpstr>
      <vt:lpstr>Output </vt:lpstr>
      <vt:lpstr>Timing</vt:lpstr>
      <vt:lpstr>Weather Monitoring System</vt:lpstr>
      <vt:lpstr>Step 2 : How to interface Sensor to system</vt:lpstr>
      <vt:lpstr>Current to Voltage Conversion</vt:lpstr>
      <vt:lpstr>Analog to Digital</vt:lpstr>
      <vt:lpstr>Sensor Resolution Vs ADC Resolutions</vt:lpstr>
      <vt:lpstr>Sensor Resolution Vs ADC Resolutions</vt:lpstr>
      <vt:lpstr>Sensor Resolution Vs ADC Resolutions</vt:lpstr>
      <vt:lpstr>Sensor Resolution Vs ADC Resolutions</vt:lpstr>
      <vt:lpstr>Sensor Resolution Vs ADC Resolutions</vt:lpstr>
      <vt:lpstr>Sensor Resolution Vs ADC Resolutions</vt:lpstr>
      <vt:lpstr>Sensor Resolution Vs ADC Resolutions</vt:lpstr>
      <vt:lpstr>Step 2 : How to interface Sensor to system</vt:lpstr>
      <vt:lpstr>PowerPoint Presentation</vt:lpstr>
      <vt:lpstr>Interface the ADC</vt:lpstr>
      <vt:lpstr>How to interface ADC to 8086 ?</vt:lpstr>
      <vt:lpstr>PowerPoint Presentation</vt:lpstr>
      <vt:lpstr>Generate 1 MHz</vt:lpstr>
      <vt:lpstr>STEP 3 : 1 MHz clock &amp; 5 MIN Interrupt</vt:lpstr>
      <vt:lpstr>PowerPoint Presentation</vt:lpstr>
      <vt:lpstr>STEP 4: Interrupt Generation </vt:lpstr>
      <vt:lpstr>PowerPoint Presentation</vt:lpstr>
      <vt:lpstr>Step 5:  Output Interface</vt:lpstr>
      <vt:lpstr>STEP 6: How to interface 8255, 8254 &amp; 8259,16550</vt:lpstr>
      <vt:lpstr>PowerPoint Presentation</vt:lpstr>
      <vt:lpstr>STEP 7:  HOW  to Interface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Initializing 8255</vt:lpstr>
      <vt:lpstr>Initializing 8254</vt:lpstr>
      <vt:lpstr>Initializing 8254</vt:lpstr>
      <vt:lpstr>Initialising 8259</vt:lpstr>
      <vt:lpstr>16550 Initialization</vt:lpstr>
      <vt:lpstr>16550 initialization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Anupama KR</dc:creator>
  <cp:lastModifiedBy>Anupama KR</cp:lastModifiedBy>
  <cp:revision>11</cp:revision>
  <cp:lastPrinted>2015-12-31T05:44:05Z</cp:lastPrinted>
  <dcterms:created xsi:type="dcterms:W3CDTF">2015-12-31T05:11:39Z</dcterms:created>
  <dcterms:modified xsi:type="dcterms:W3CDTF">2016-04-14T13:40:03Z</dcterms:modified>
</cp:coreProperties>
</file>