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9144000"/>
  <p:notesSz cx="6858000" cy="9144000"/>
  <p:embeddedFontLst>
    <p:embeddedFont>
      <p:font typeface="Domine"/>
      <p:regular r:id="rId21"/>
      <p:bold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754D9E3F-9481-4BB9-BC4F-426A5F70B015}">
  <a:tblStyle styleId="{754D9E3F-9481-4BB9-BC4F-426A5F70B015}" styleName="Table_0">
    <a:wholeTbl>
      <a:tcTxStyle b="off" i="off">
        <a:font>
          <a:latin typeface="Century"/>
          <a:ea typeface="Century"/>
          <a:cs typeface="Century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  <a:fill>
          <a:solidFill>
            <a:srgbClr val="E8ECF7"/>
          </a:solidFill>
        </a:fill>
      </a:tcStyle>
    </a:wholeTbl>
    <a:band1H>
      <a:tcStyle>
        <a:fill>
          <a:solidFill>
            <a:srgbClr val="CDD8EE"/>
          </a:solidFill>
        </a:fill>
      </a:tcStyle>
    </a:band1H>
    <a:band1V>
      <a:tcStyle>
        <a:fill>
          <a:solidFill>
            <a:srgbClr val="CDD8EE"/>
          </a:solidFill>
        </a:fill>
      </a:tcStyle>
    </a:band1V>
    <a:lastCol>
      <a:tcTxStyle b="on" i="off">
        <a:font>
          <a:latin typeface="Century"/>
          <a:ea typeface="Century"/>
          <a:cs typeface="Century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entury"/>
          <a:ea typeface="Century"/>
          <a:cs typeface="Century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entury"/>
          <a:ea typeface="Century"/>
          <a:cs typeface="Century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entury"/>
          <a:ea typeface="Century"/>
          <a:cs typeface="Century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font" Target="fonts/Domine-bold.fntdata"/><Relationship Id="rId10" Type="http://schemas.openxmlformats.org/officeDocument/2006/relationships/slide" Target="slides/slide5.xml"/><Relationship Id="rId21" Type="http://schemas.openxmlformats.org/officeDocument/2006/relationships/font" Target="fonts/Domine-regular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IN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3" name="Shape 15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9" name="Shape 15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5" name="Shape 16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1" name="Shape 17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7" name="Shape 17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IN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rPr>
              <a:t>Q4 – physical address = A3 12 00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IN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rPr>
              <a:t>Q5- physical address = B1 12 34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IN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rPr>
              <a:t>Q6 – linear Address = 00 A3 00 34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IN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rPr>
              <a:t>Q3- physical address = 10 00 00 34</a:t>
            </a:r>
          </a:p>
        </p:txBody>
      </p:sp>
      <p:sp>
        <p:nvSpPr>
          <p:cNvPr id="184" name="Shape 184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IN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rPr>
              <a:t>‹#›</a:t>
            </a:fld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IN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rPr>
              <a:t>10,01,00</a:t>
            </a:r>
          </a:p>
        </p:txBody>
      </p:sp>
      <p:sp>
        <p:nvSpPr>
          <p:cNvPr id="103" name="Shape 103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IN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rPr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IN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rPr>
              <a:t>256 bytes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Domine"/>
              <a:buNone/>
            </a:pPr>
            <a:r>
              <a:rPr b="0" i="0" lang="en-IN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rPr>
              <a:t>Code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IN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rPr>
              <a:t>Read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IN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rPr>
              <a:t>Yes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IN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rPr>
              <a:t>32 00 00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IN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rPr>
              <a:t>11</a:t>
            </a:r>
          </a:p>
        </p:txBody>
      </p:sp>
      <p:sp>
        <p:nvSpPr>
          <p:cNvPr id="110" name="Shape 110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IN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rPr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IN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rPr>
              <a:t>16KB = 4kx4</a:t>
            </a:r>
          </a:p>
        </p:txBody>
      </p:sp>
      <p:sp>
        <p:nvSpPr>
          <p:cNvPr id="117" name="Shape 117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IN" sz="1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rPr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3" name="Shape 12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" name="Shape 12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5" name="Shape 13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7" name="Shape 14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ctrTitle"/>
          </p:nvPr>
        </p:nvSpPr>
        <p:spPr>
          <a:xfrm>
            <a:off x="1256436" y="1524000"/>
            <a:ext cx="6631128" cy="32003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Font typeface="Domine"/>
              <a:buNone/>
              <a:defRPr b="0" i="0" sz="5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1256437" y="4876800"/>
            <a:ext cx="5373498" cy="990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6C8C45"/>
              </a:buClr>
              <a:buFont typeface="Arial"/>
              <a:buNone/>
              <a:defRPr b="0" i="0" sz="2000" u="none" cap="none" strike="noStrike">
                <a:solidFill>
                  <a:srgbClr val="6C8C45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ctr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Font typeface="Domine"/>
              <a:buNone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ctr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ctr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ctr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ctr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ctr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ctr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ctr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Alternate Picture with Caption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/>
        </p:nvSpPr>
        <p:spPr>
          <a:xfrm>
            <a:off x="4046082" y="0"/>
            <a:ext cx="5097916" cy="6858000"/>
          </a:xfrm>
          <a:prstGeom prst="rect">
            <a:avLst/>
          </a:prstGeom>
          <a:solidFill>
            <a:schemeClr val="dk2">
              <a:alpha val="4980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Domine"/>
              <a:ea typeface="Domine"/>
              <a:cs typeface="Domine"/>
              <a:sym typeface="Domine"/>
            </a:endParaRPr>
          </a:p>
        </p:txBody>
      </p:sp>
      <p:sp>
        <p:nvSpPr>
          <p:cNvPr id="75" name="Shape 75"/>
          <p:cNvSpPr/>
          <p:nvPr/>
        </p:nvSpPr>
        <p:spPr>
          <a:xfrm>
            <a:off x="4114680" y="0"/>
            <a:ext cx="5029318" cy="6858000"/>
          </a:xfrm>
          <a:prstGeom prst="rect">
            <a:avLst/>
          </a:prstGeom>
          <a:solidFill>
            <a:schemeClr val="dk2">
              <a:alpha val="71764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Domine"/>
              <a:ea typeface="Domine"/>
              <a:cs typeface="Domine"/>
              <a:sym typeface="Domine"/>
            </a:endParaRPr>
          </a:p>
        </p:txBody>
      </p:sp>
      <p:sp>
        <p:nvSpPr>
          <p:cNvPr id="76" name="Shape 76"/>
          <p:cNvSpPr txBox="1"/>
          <p:nvPr>
            <p:ph type="title"/>
          </p:nvPr>
        </p:nvSpPr>
        <p:spPr>
          <a:xfrm>
            <a:off x="456127" y="685800"/>
            <a:ext cx="3201233" cy="3886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Font typeface="Domine"/>
              <a:buNone/>
              <a:defRPr b="0" i="0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7" name="Shape 77"/>
          <p:cNvSpPr/>
          <p:nvPr>
            <p:ph idx="2" type="pic"/>
          </p:nvPr>
        </p:nvSpPr>
        <p:spPr>
          <a:xfrm>
            <a:off x="4572000" y="685800"/>
            <a:ext cx="4115871" cy="5486399"/>
          </a:xfrm>
          <a:prstGeom prst="rect">
            <a:avLst/>
          </a:prstGeom>
          <a:solidFill>
            <a:srgbClr val="1D1B10"/>
          </a:solidFill>
          <a:ln cap="flat" cmpd="sng" w="50800">
            <a:solidFill>
              <a:schemeClr val="lt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1600"/>
              </a:spcBef>
              <a:buClr>
                <a:schemeClr val="lt1"/>
              </a:buClr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Font typeface="Domine"/>
              <a:buNone/>
              <a:defRPr b="0" i="0" sz="2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456127" y="4724400"/>
            <a:ext cx="3201233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200"/>
              </a:spcBef>
              <a:buClr>
                <a:schemeClr val="lt1"/>
              </a:buClr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Font typeface="Domine"/>
              <a:buNone/>
              <a:defRPr b="0" i="0" sz="12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0" type="dt"/>
          </p:nvPr>
        </p:nvSpPr>
        <p:spPr>
          <a:xfrm>
            <a:off x="6001121" y="6400801"/>
            <a:ext cx="990301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970612" y="6400801"/>
            <a:ext cx="4744685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7258749" y="6400801"/>
            <a:ext cx="914639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IN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970612" y="381000"/>
            <a:ext cx="720277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Font typeface="Domine"/>
              <a:buNone/>
              <a:defRPr b="0" i="0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4" name="Shape 84"/>
          <p:cNvSpPr txBox="1"/>
          <p:nvPr>
            <p:ph idx="1" type="body"/>
          </p:nvPr>
        </p:nvSpPr>
        <p:spPr>
          <a:xfrm rot="5400000">
            <a:off x="2400300" y="399111"/>
            <a:ext cx="4343400" cy="720277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76200" lvl="0" marL="228600" marR="0" rtl="0" algn="l">
              <a:lnSpc>
                <a:spcPct val="90000"/>
              </a:lnSpc>
              <a:spcBef>
                <a:spcPts val="1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-111759" lvl="1" marL="594360" marR="0" rtl="0" algn="l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100000"/>
              <a:buFont typeface="Domine"/>
              <a:buChar char="–"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-121919" lvl="2" marL="96012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-132080" lvl="3" marL="132588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-129539" lvl="4" marL="169164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-127000" lvl="5" marL="205740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-137160" lvl="6" marL="242316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-134620" lvl="7" marL="278892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-132079" lvl="8" marL="315468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0" type="dt"/>
          </p:nvPr>
        </p:nvSpPr>
        <p:spPr>
          <a:xfrm>
            <a:off x="6001121" y="6400801"/>
            <a:ext cx="990301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1" type="ftr"/>
          </p:nvPr>
        </p:nvSpPr>
        <p:spPr>
          <a:xfrm>
            <a:off x="970612" y="6400801"/>
            <a:ext cx="4744685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2" type="sldNum"/>
          </p:nvPr>
        </p:nvSpPr>
        <p:spPr>
          <a:xfrm>
            <a:off x="7258749" y="6400801"/>
            <a:ext cx="914639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IN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 rot="5400000">
            <a:off x="4972869" y="2971681"/>
            <a:ext cx="5486399" cy="9146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Font typeface="Domine"/>
              <a:buNone/>
              <a:defRPr b="0" i="0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90" name="Shape 90"/>
          <p:cNvSpPr txBox="1"/>
          <p:nvPr>
            <p:ph idx="1" type="body"/>
          </p:nvPr>
        </p:nvSpPr>
        <p:spPr>
          <a:xfrm rot="5400000">
            <a:off x="1285733" y="370679"/>
            <a:ext cx="5486399" cy="611664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76200" lvl="0" marL="228600" marR="0" rtl="0" algn="l">
              <a:lnSpc>
                <a:spcPct val="90000"/>
              </a:lnSpc>
              <a:spcBef>
                <a:spcPts val="1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-111759" lvl="1" marL="594360" marR="0" rtl="0" algn="l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100000"/>
              <a:buFont typeface="Domine"/>
              <a:buChar char="–"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-121919" lvl="2" marL="96012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-132080" lvl="3" marL="132588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-129539" lvl="4" marL="169164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-127000" lvl="5" marL="205740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-137160" lvl="6" marL="242316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-134620" lvl="7" marL="278892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-132079" lvl="8" marL="315468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0" type="dt"/>
          </p:nvPr>
        </p:nvSpPr>
        <p:spPr>
          <a:xfrm>
            <a:off x="6001121" y="6400801"/>
            <a:ext cx="990301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92" name="Shape 92"/>
          <p:cNvSpPr txBox="1"/>
          <p:nvPr>
            <p:ph idx="11" type="ftr"/>
          </p:nvPr>
        </p:nvSpPr>
        <p:spPr>
          <a:xfrm>
            <a:off x="970612" y="6400801"/>
            <a:ext cx="4744685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2" type="sldNum"/>
          </p:nvPr>
        </p:nvSpPr>
        <p:spPr>
          <a:xfrm>
            <a:off x="7258749" y="6400801"/>
            <a:ext cx="914639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IN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970612" y="381000"/>
            <a:ext cx="720277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Font typeface="Domine"/>
              <a:buNone/>
              <a:defRPr b="0" i="0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0" name="Shape 20"/>
          <p:cNvSpPr txBox="1"/>
          <p:nvPr>
            <p:ph idx="1" type="body"/>
          </p:nvPr>
        </p:nvSpPr>
        <p:spPr>
          <a:xfrm>
            <a:off x="970612" y="1828800"/>
            <a:ext cx="7202776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76200" lvl="0" marL="228600" marR="0" rtl="0" algn="l">
              <a:lnSpc>
                <a:spcPct val="90000"/>
              </a:lnSpc>
              <a:spcBef>
                <a:spcPts val="1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-111759" lvl="1" marL="594360" marR="0" rtl="0" algn="l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100000"/>
              <a:buFont typeface="Domine"/>
              <a:buChar char="–"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-121919" lvl="2" marL="96012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-132080" lvl="3" marL="132588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-129539" lvl="4" marL="169164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-127000" lvl="5" marL="205740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-137160" lvl="6" marL="242316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-134620" lvl="7" marL="278892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-132079" lvl="8" marL="315468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0" type="dt"/>
          </p:nvPr>
        </p:nvSpPr>
        <p:spPr>
          <a:xfrm>
            <a:off x="6001121" y="6400801"/>
            <a:ext cx="990301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1" type="ftr"/>
          </p:nvPr>
        </p:nvSpPr>
        <p:spPr>
          <a:xfrm>
            <a:off x="970612" y="6400801"/>
            <a:ext cx="4744685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7258749" y="6400801"/>
            <a:ext cx="914639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IN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970612" y="381000"/>
            <a:ext cx="720277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Font typeface="Domine"/>
              <a:buNone/>
              <a:defRPr b="0" i="0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6001121" y="6400801"/>
            <a:ext cx="990301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970612" y="6400801"/>
            <a:ext cx="4744685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7258749" y="6400801"/>
            <a:ext cx="914639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IN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970612" y="3429000"/>
            <a:ext cx="7202776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Font typeface="Domine"/>
              <a:buNone/>
              <a:defRPr b="0" i="0" sz="4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970612" y="685800"/>
            <a:ext cx="5659324" cy="1066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20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Font typeface="Domine"/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6001121" y="6400801"/>
            <a:ext cx="990301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970612" y="6400801"/>
            <a:ext cx="4744685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7258749" y="6400801"/>
            <a:ext cx="914639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IN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970612" y="381000"/>
            <a:ext cx="720277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Font typeface="Domine"/>
              <a:buNone/>
              <a:defRPr b="0" i="0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970612" y="1828800"/>
            <a:ext cx="3487056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76200" lvl="0" marL="228600" marR="0" rtl="0" algn="l">
              <a:lnSpc>
                <a:spcPct val="90000"/>
              </a:lnSpc>
              <a:spcBef>
                <a:spcPts val="1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-111759" lvl="1" marL="594360" marR="0" rtl="0" algn="l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100000"/>
              <a:buFont typeface="Domine"/>
              <a:buChar char="–"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-121919" lvl="2" marL="96012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-132080" lvl="3" marL="132588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-129539" lvl="4" marL="169164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-127000" lvl="5" marL="205740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-137160" lvl="6" marL="242316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-134620" lvl="7" marL="278892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-132079" lvl="8" marL="315468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686328" y="1828800"/>
            <a:ext cx="3487059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76200" lvl="0" marL="228600" marR="0" rtl="0" algn="l">
              <a:lnSpc>
                <a:spcPct val="90000"/>
              </a:lnSpc>
              <a:spcBef>
                <a:spcPts val="1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-111759" lvl="1" marL="594360" marR="0" rtl="0" algn="l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100000"/>
              <a:buFont typeface="Domine"/>
              <a:buChar char="–"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-121919" lvl="2" marL="96012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-132080" lvl="3" marL="132588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-129539" lvl="4" marL="169164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-127000" lvl="5" marL="205740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-137160" lvl="6" marL="242316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-134620" lvl="7" marL="278892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-132079" lvl="8" marL="315468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0" type="dt"/>
          </p:nvPr>
        </p:nvSpPr>
        <p:spPr>
          <a:xfrm>
            <a:off x="6001121" y="6400801"/>
            <a:ext cx="990301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1" type="ftr"/>
          </p:nvPr>
        </p:nvSpPr>
        <p:spPr>
          <a:xfrm>
            <a:off x="970612" y="6400801"/>
            <a:ext cx="4744685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7258749" y="6400801"/>
            <a:ext cx="914639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IN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970612" y="381000"/>
            <a:ext cx="720277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Font typeface="Domine"/>
              <a:buNone/>
              <a:defRPr b="0" i="0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970612" y="1676400"/>
            <a:ext cx="348569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Font typeface="Domine"/>
              <a:buNone/>
              <a:defRPr b="1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2" type="body"/>
          </p:nvPr>
        </p:nvSpPr>
        <p:spPr>
          <a:xfrm>
            <a:off x="970612" y="2438400"/>
            <a:ext cx="3487056" cy="3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01600" lvl="0" marL="228600" marR="0" rtl="0" algn="l">
              <a:lnSpc>
                <a:spcPct val="90000"/>
              </a:lnSpc>
              <a:spcBef>
                <a:spcPts val="1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-124459" lvl="1" marL="594360" marR="0" rtl="0" algn="l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100000"/>
              <a:buFont typeface="Domine"/>
              <a:buChar char="–"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-134619" lvl="2" marL="96012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-144780" lvl="3" marL="132588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-142239" lvl="4" marL="169164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-139700" lvl="5" marL="205740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-149860" lvl="6" marL="242316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-147320" lvl="7" marL="278892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-144779" lvl="8" marL="315468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3" type="body"/>
          </p:nvPr>
        </p:nvSpPr>
        <p:spPr>
          <a:xfrm>
            <a:off x="4686330" y="1676400"/>
            <a:ext cx="3487059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Font typeface="Domine"/>
              <a:buNone/>
              <a:defRPr b="1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4" type="body"/>
          </p:nvPr>
        </p:nvSpPr>
        <p:spPr>
          <a:xfrm>
            <a:off x="4686330" y="2438400"/>
            <a:ext cx="3487059" cy="3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01600" lvl="0" marL="228600" marR="0" rtl="0" algn="l">
              <a:lnSpc>
                <a:spcPct val="90000"/>
              </a:lnSpc>
              <a:spcBef>
                <a:spcPts val="1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-124459" lvl="1" marL="594360" marR="0" rtl="0" algn="l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100000"/>
              <a:buFont typeface="Domine"/>
              <a:buChar char="–"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-134619" lvl="2" marL="96012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-144780" lvl="3" marL="132588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-142239" lvl="4" marL="169164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-139700" lvl="5" marL="205740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-149860" lvl="6" marL="242316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-147320" lvl="7" marL="278892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-144779" lvl="8" marL="315468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0" type="dt"/>
          </p:nvPr>
        </p:nvSpPr>
        <p:spPr>
          <a:xfrm>
            <a:off x="6001121" y="6400801"/>
            <a:ext cx="990301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1" type="ftr"/>
          </p:nvPr>
        </p:nvSpPr>
        <p:spPr>
          <a:xfrm>
            <a:off x="970612" y="6400801"/>
            <a:ext cx="4744685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7258749" y="6400801"/>
            <a:ext cx="914639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IN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idx="10" type="dt"/>
          </p:nvPr>
        </p:nvSpPr>
        <p:spPr>
          <a:xfrm>
            <a:off x="6001121" y="6400801"/>
            <a:ext cx="990301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1" type="ftr"/>
          </p:nvPr>
        </p:nvSpPr>
        <p:spPr>
          <a:xfrm>
            <a:off x="970612" y="6400801"/>
            <a:ext cx="4744685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7258749" y="6400801"/>
            <a:ext cx="914639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IN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456127" y="0"/>
            <a:ext cx="3663626" cy="6858000"/>
          </a:xfrm>
          <a:prstGeom prst="rect">
            <a:avLst/>
          </a:prstGeom>
          <a:solidFill>
            <a:schemeClr val="dk2">
              <a:alpha val="4980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Domine"/>
              <a:ea typeface="Domine"/>
              <a:cs typeface="Domine"/>
              <a:sym typeface="Domine"/>
            </a:endParaRPr>
          </a:p>
        </p:txBody>
      </p:sp>
      <p:sp>
        <p:nvSpPr>
          <p:cNvPr id="57" name="Shape 57"/>
          <p:cNvSpPr/>
          <p:nvPr/>
        </p:nvSpPr>
        <p:spPr>
          <a:xfrm>
            <a:off x="524725" y="0"/>
            <a:ext cx="3526431" cy="6858000"/>
          </a:xfrm>
          <a:prstGeom prst="rect">
            <a:avLst/>
          </a:prstGeom>
          <a:solidFill>
            <a:schemeClr val="dk2">
              <a:alpha val="71764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Domine"/>
              <a:ea typeface="Domine"/>
              <a:cs typeface="Domine"/>
              <a:sym typeface="Domine"/>
            </a:endParaRPr>
          </a:p>
        </p:txBody>
      </p:sp>
      <p:sp>
        <p:nvSpPr>
          <p:cNvPr id="58" name="Shape 58"/>
          <p:cNvSpPr txBox="1"/>
          <p:nvPr>
            <p:ph type="title"/>
          </p:nvPr>
        </p:nvSpPr>
        <p:spPr>
          <a:xfrm>
            <a:off x="970612" y="685800"/>
            <a:ext cx="2686749" cy="3886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Font typeface="Domine"/>
              <a:buNone/>
              <a:defRPr b="0" i="0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4572000" y="685800"/>
            <a:ext cx="4114799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76200" lvl="0" marL="228600" marR="0" rtl="0" algn="l">
              <a:lnSpc>
                <a:spcPct val="90000"/>
              </a:lnSpc>
              <a:spcBef>
                <a:spcPts val="1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-111759" lvl="1" marL="594360" marR="0" rtl="0" algn="l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100000"/>
              <a:buFont typeface="Domine"/>
              <a:buChar char="–"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-121919" lvl="2" marL="96012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-132080" lvl="3" marL="132588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-129539" lvl="4" marL="169164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-127000" lvl="5" marL="205740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-137160" lvl="6" marL="242316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-134620" lvl="7" marL="278892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-132079" lvl="8" marL="315468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2" type="body"/>
          </p:nvPr>
        </p:nvSpPr>
        <p:spPr>
          <a:xfrm>
            <a:off x="970612" y="4724400"/>
            <a:ext cx="2686749" cy="140176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200"/>
              </a:spcBef>
              <a:buClr>
                <a:schemeClr val="lt1"/>
              </a:buClr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Font typeface="Domine"/>
              <a:buNone/>
              <a:defRPr b="0" i="0" sz="12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0" type="dt"/>
          </p:nvPr>
        </p:nvSpPr>
        <p:spPr>
          <a:xfrm>
            <a:off x="6001121" y="6400801"/>
            <a:ext cx="990301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x="970612" y="6400801"/>
            <a:ext cx="4744685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7258749" y="6400801"/>
            <a:ext cx="914639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IN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>
            <a:off x="456127" y="0"/>
            <a:ext cx="3663626" cy="6858000"/>
          </a:xfrm>
          <a:prstGeom prst="rect">
            <a:avLst/>
          </a:prstGeom>
          <a:solidFill>
            <a:schemeClr val="dk2">
              <a:alpha val="4980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Domine"/>
              <a:ea typeface="Domine"/>
              <a:cs typeface="Domine"/>
              <a:sym typeface="Domine"/>
            </a:endParaRPr>
          </a:p>
        </p:txBody>
      </p:sp>
      <p:sp>
        <p:nvSpPr>
          <p:cNvPr id="66" name="Shape 66"/>
          <p:cNvSpPr/>
          <p:nvPr/>
        </p:nvSpPr>
        <p:spPr>
          <a:xfrm>
            <a:off x="524725" y="0"/>
            <a:ext cx="3526431" cy="6858000"/>
          </a:xfrm>
          <a:prstGeom prst="rect">
            <a:avLst/>
          </a:prstGeom>
          <a:solidFill>
            <a:schemeClr val="dk2">
              <a:alpha val="71764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Domine"/>
              <a:ea typeface="Domine"/>
              <a:cs typeface="Domine"/>
              <a:sym typeface="Domine"/>
            </a:endParaRPr>
          </a:p>
        </p:txBody>
      </p:sp>
      <p:sp>
        <p:nvSpPr>
          <p:cNvPr id="67" name="Shape 67"/>
          <p:cNvSpPr txBox="1"/>
          <p:nvPr>
            <p:ph type="title"/>
          </p:nvPr>
        </p:nvSpPr>
        <p:spPr>
          <a:xfrm>
            <a:off x="970612" y="685800"/>
            <a:ext cx="2686749" cy="3886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Font typeface="Domine"/>
              <a:buNone/>
              <a:defRPr b="0" i="0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8" name="Shape 68"/>
          <p:cNvSpPr/>
          <p:nvPr>
            <p:ph idx="2" type="pic"/>
          </p:nvPr>
        </p:nvSpPr>
        <p:spPr>
          <a:xfrm>
            <a:off x="4572000" y="685800"/>
            <a:ext cx="4115871" cy="5486399"/>
          </a:xfrm>
          <a:prstGeom prst="rect">
            <a:avLst/>
          </a:prstGeom>
          <a:solidFill>
            <a:srgbClr val="1D1B10"/>
          </a:solidFill>
          <a:ln cap="flat" cmpd="sng" w="50800">
            <a:solidFill>
              <a:schemeClr val="lt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1600"/>
              </a:spcBef>
              <a:buClr>
                <a:schemeClr val="lt1"/>
              </a:buClr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Font typeface="Domine"/>
              <a:buNone/>
              <a:defRPr b="0" i="0" sz="2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970612" y="4724400"/>
            <a:ext cx="2686749" cy="140176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200"/>
              </a:spcBef>
              <a:buClr>
                <a:schemeClr val="lt1"/>
              </a:buClr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Font typeface="Domine"/>
              <a:buNone/>
              <a:defRPr b="0" i="0" sz="12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600"/>
              </a:spcBef>
              <a:buClr>
                <a:schemeClr val="lt1"/>
              </a:buClr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x="6001121" y="6400801"/>
            <a:ext cx="990301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x="970612" y="6400801"/>
            <a:ext cx="4744685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7258749" y="6400801"/>
            <a:ext cx="914639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IN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00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970612" y="381000"/>
            <a:ext cx="720277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Font typeface="Domine"/>
              <a:buNone/>
              <a:defRPr b="0" i="0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970612" y="1828800"/>
            <a:ext cx="7202776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76200" lvl="0" marL="228600" marR="0" rtl="0" algn="l">
              <a:lnSpc>
                <a:spcPct val="90000"/>
              </a:lnSpc>
              <a:spcBef>
                <a:spcPts val="1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-111759" lvl="1" marL="594360" marR="0" rtl="0" algn="l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100000"/>
              <a:buFont typeface="Domine"/>
              <a:buChar char="–"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-121919" lvl="2" marL="96012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-132080" lvl="3" marL="132588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-129539" lvl="4" marL="1691640" marR="0" rtl="0" algn="l">
              <a:lnSpc>
                <a:spcPct val="90000"/>
              </a:lnSpc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-127000" lvl="5" marL="205740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-137160" lvl="6" marL="242316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-134620" lvl="7" marL="278892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-132079" lvl="8" marL="3154680" marR="0" rtl="0" algn="l">
              <a:spcBef>
                <a:spcPts val="600"/>
              </a:spcBef>
              <a:buClr>
                <a:schemeClr val="l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6001121" y="6400801"/>
            <a:ext cx="990301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970612" y="6400801"/>
            <a:ext cx="4744685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7258749" y="6400801"/>
            <a:ext cx="914639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IN" sz="1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ctrTitle"/>
          </p:nvPr>
        </p:nvSpPr>
        <p:spPr>
          <a:xfrm>
            <a:off x="1256436" y="1524000"/>
            <a:ext cx="6631128" cy="32003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Domine"/>
              <a:buNone/>
            </a:pPr>
            <a:r>
              <a:rPr b="0" i="0" lang="en-IN" sz="5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Tutorial 7</a:t>
            </a:r>
          </a:p>
        </p:txBody>
      </p:sp>
      <p:sp>
        <p:nvSpPr>
          <p:cNvPr id="99" name="Shape 99"/>
          <p:cNvSpPr txBox="1"/>
          <p:nvPr>
            <p:ph idx="1" type="subTitle"/>
          </p:nvPr>
        </p:nvSpPr>
        <p:spPr>
          <a:xfrm>
            <a:off x="1256437" y="4876800"/>
            <a:ext cx="5373498" cy="990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6C8C45"/>
              </a:buClr>
              <a:buSzPct val="25000"/>
              <a:buFont typeface="Arial"/>
              <a:buNone/>
            </a:pPr>
            <a:r>
              <a:rPr b="0" i="0" lang="en-IN" sz="2000" u="none" cap="none" strike="noStrike">
                <a:solidFill>
                  <a:srgbClr val="6C8C45"/>
                </a:solidFill>
                <a:latin typeface="Domine"/>
                <a:ea typeface="Domine"/>
                <a:cs typeface="Domine"/>
                <a:sym typeface="Domine"/>
              </a:rPr>
              <a:t>MODULE 6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type="title"/>
          </p:nvPr>
        </p:nvSpPr>
        <p:spPr>
          <a:xfrm>
            <a:off x="970612" y="381000"/>
            <a:ext cx="720277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Domine"/>
              <a:buNone/>
            </a:pPr>
            <a:r>
              <a:rPr b="0" i="0" lang="en-IN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Question 5 </a:t>
            </a:r>
          </a:p>
        </p:txBody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970612" y="1828800"/>
            <a:ext cx="7202776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DS =  0045</a:t>
            </a:r>
            <a:r>
              <a:rPr b="0" baseline="-2500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H</a:t>
            </a: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 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LDTR – 00108</a:t>
            </a:r>
            <a:r>
              <a:rPr b="0" baseline="-2500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H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MOV BX,[1234</a:t>
            </a:r>
            <a:r>
              <a:rPr b="0" baseline="-2500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H</a:t>
            </a: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]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Physical Address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Type of Segment, Protection Level etc.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600"/>
              </a:spcBef>
              <a:buClr>
                <a:schemeClr val="lt1"/>
              </a:buClr>
              <a:buSzPct val="100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Domine"/>
              <a:ea typeface="Domine"/>
              <a:cs typeface="Domine"/>
              <a:sym typeface="Domine"/>
            </a:endParaRP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970612" y="381000"/>
            <a:ext cx="720277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Domine"/>
              <a:buNone/>
            </a:pPr>
            <a:r>
              <a:rPr b="0" i="0" lang="en-IN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Processor -80386</a:t>
            </a:r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970612" y="1828800"/>
            <a:ext cx="7202776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CR3 FF 00 00 00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60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Paging Enabled</a:t>
            </a:r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970612" y="381000"/>
            <a:ext cx="720277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Domine"/>
              <a:buNone/>
            </a:pPr>
            <a:r>
              <a:rPr b="0" i="0" lang="en-IN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GDT</a:t>
            </a:r>
          </a:p>
        </p:txBody>
      </p:sp>
      <p:graphicFrame>
        <p:nvGraphicFramePr>
          <p:cNvPr id="168" name="Shape 168"/>
          <p:cNvGraphicFramePr/>
          <p:nvPr/>
        </p:nvGraphicFramePr>
        <p:xfrm>
          <a:off x="990600" y="19812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{754D9E3F-9481-4BB9-BC4F-426A5F70B015}</a:tableStyleId>
              </a:tblPr>
              <a:tblGrid>
                <a:gridCol w="1302450"/>
                <a:gridCol w="513475"/>
                <a:gridCol w="513475"/>
                <a:gridCol w="513475"/>
                <a:gridCol w="513475"/>
                <a:gridCol w="513475"/>
                <a:gridCol w="513475"/>
                <a:gridCol w="513475"/>
                <a:gridCol w="513475"/>
              </a:tblGrid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Address</a:t>
                      </a:r>
                    </a:p>
                  </a:txBody>
                  <a:tcPr marT="45725" marB="45725" marR="91450" marL="91450"/>
                </a:tc>
                <a:tc gridSpan="8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Data</a:t>
                      </a:r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00100008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82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00100010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82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00100018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04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Do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83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3F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00100020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FC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0A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00100028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B0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00100030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Do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92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B1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00100038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B2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7B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00100040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Do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7A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07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00100048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9F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A1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00100050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B3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A3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3F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00100058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82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B1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00100060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30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B3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50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type="title"/>
          </p:nvPr>
        </p:nvSpPr>
        <p:spPr>
          <a:xfrm>
            <a:off x="970612" y="381000"/>
            <a:ext cx="720277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Domine"/>
              <a:buNone/>
            </a:pPr>
            <a:r>
              <a:rPr b="0" i="0" lang="en-IN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Question 6</a:t>
            </a:r>
          </a:p>
        </p:txBody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970612" y="1828800"/>
            <a:ext cx="7202776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DS = 0050</a:t>
            </a:r>
            <a:r>
              <a:rPr b="0" baseline="-2500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H</a:t>
            </a: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 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INST – MOV EAX,[00 00 70 34]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Physical Address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60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Type of Segment, Protection Level etc.</a:t>
            </a: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type="title"/>
          </p:nvPr>
        </p:nvSpPr>
        <p:spPr>
          <a:xfrm>
            <a:off x="970612" y="381000"/>
            <a:ext cx="720277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Domine"/>
              <a:buNone/>
            </a:pPr>
            <a:r>
              <a:rPr b="0" i="0" lang="en-IN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PD</a:t>
            </a:r>
          </a:p>
        </p:txBody>
      </p:sp>
      <p:graphicFrame>
        <p:nvGraphicFramePr>
          <p:cNvPr id="180" name="Shape 180"/>
          <p:cNvGraphicFramePr/>
          <p:nvPr/>
        </p:nvGraphicFramePr>
        <p:xfrm>
          <a:off x="990600" y="17526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{754D9E3F-9481-4BB9-BC4F-426A5F70B015}</a:tableStyleId>
              </a:tblPr>
              <a:tblGrid>
                <a:gridCol w="1302450"/>
                <a:gridCol w="513475"/>
                <a:gridCol w="513475"/>
                <a:gridCol w="513475"/>
                <a:gridCol w="513475"/>
              </a:tblGrid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Address</a:t>
                      </a:r>
                    </a:p>
                  </a:txBody>
                  <a:tcPr marT="45725" marB="45725" marR="91450" marL="91450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Data</a:t>
                      </a:r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FF000000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FF000004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FF000008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FF00000C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04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FF000010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05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FF000014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06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FF000018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FF00001C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0A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FF000020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0B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FF000024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0C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FF000028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0E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FF00002C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type="title"/>
          </p:nvPr>
        </p:nvSpPr>
        <p:spPr>
          <a:xfrm>
            <a:off x="970612" y="381000"/>
            <a:ext cx="720277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Domine"/>
              <a:buNone/>
            </a:pPr>
            <a:r>
              <a:rPr b="0" i="0" lang="en-IN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PT</a:t>
            </a:r>
          </a:p>
        </p:txBody>
      </p:sp>
      <p:graphicFrame>
        <p:nvGraphicFramePr>
          <p:cNvPr id="187" name="Shape 187"/>
          <p:cNvGraphicFramePr/>
          <p:nvPr/>
        </p:nvGraphicFramePr>
        <p:xfrm>
          <a:off x="990600" y="16764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{754D9E3F-9481-4BB9-BC4F-426A5F70B015}</a:tableStyleId>
              </a:tblPr>
              <a:tblGrid>
                <a:gridCol w="1302450"/>
                <a:gridCol w="513475"/>
                <a:gridCol w="513475"/>
                <a:gridCol w="513475"/>
                <a:gridCol w="513475"/>
              </a:tblGrid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Address</a:t>
                      </a:r>
                    </a:p>
                  </a:txBody>
                  <a:tcPr marT="45725" marB="45725" marR="91450" marL="91450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Data</a:t>
                      </a:r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03000000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03000004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03000008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0300000C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24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03000010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25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03000014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26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03000018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0300001C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2A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03000020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2B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03000024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2C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03000028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2D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0300002C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30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88" name="Shape 188"/>
          <p:cNvGraphicFramePr/>
          <p:nvPr/>
        </p:nvGraphicFramePr>
        <p:xfrm>
          <a:off x="4953000" y="16002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{754D9E3F-9481-4BB9-BC4F-426A5F70B015}</a:tableStyleId>
              </a:tblPr>
              <a:tblGrid>
                <a:gridCol w="1302450"/>
                <a:gridCol w="513475"/>
                <a:gridCol w="513475"/>
                <a:gridCol w="513475"/>
                <a:gridCol w="513475"/>
              </a:tblGrid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Address</a:t>
                      </a:r>
                    </a:p>
                  </a:txBody>
                  <a:tcPr marT="45725" marB="45725" marR="91450" marL="91450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Data</a:t>
                      </a:r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030008C0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030008C4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030008C8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030008CC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030008D0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14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030008D4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15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030008D8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16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030008DC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1A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030008E0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1B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030008E4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1C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030008E8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030008EC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970612" y="381000"/>
            <a:ext cx="720277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Domine"/>
              <a:buNone/>
            </a:pPr>
            <a:r>
              <a:rPr b="0" i="0" lang="en-IN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Q1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970612" y="1828800"/>
            <a:ext cx="7202776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38759" lvl="1" marL="59436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Domine"/>
              <a:buChar char="–"/>
            </a:pPr>
            <a:r>
              <a:rPr b="0" i="0" lang="en-IN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The starting address of a read only valid Non-system data segment in 80286 is C30000</a:t>
            </a:r>
            <a:r>
              <a:rPr b="0" baseline="-25000" i="0" lang="en-IN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H</a:t>
            </a:r>
            <a:r>
              <a:rPr b="0" i="0" lang="en-IN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 </a:t>
            </a:r>
          </a:p>
          <a:p>
            <a:pPr indent="-238759" lvl="1" marL="59436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Domine"/>
              <a:buChar char="–"/>
            </a:pPr>
            <a:r>
              <a:rPr b="0" i="0" lang="en-IN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Size is 24KB,</a:t>
            </a:r>
          </a:p>
          <a:p>
            <a:pPr indent="-238759" lvl="1" marL="59436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Domine"/>
              <a:buChar char="–"/>
            </a:pPr>
            <a:r>
              <a:rPr b="0" i="0" lang="en-IN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Highest Privilege Level,</a:t>
            </a:r>
          </a:p>
          <a:p>
            <a:pPr indent="-238759" lvl="1" marL="59436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Domine"/>
              <a:buChar char="–"/>
            </a:pPr>
            <a:r>
              <a:rPr b="0" i="0" lang="en-IN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Has been accessed before </a:t>
            </a:r>
          </a:p>
          <a:p>
            <a:pPr indent="-238759" lvl="1" marL="59436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Domine"/>
              <a:buChar char="–"/>
            </a:pPr>
            <a:r>
              <a:rPr b="0" i="0" lang="en-IN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And addresses have to be incremented to read consecutive data (i.e. address expands upwards)</a:t>
            </a:r>
          </a:p>
          <a:p>
            <a:pPr indent="-238759" lvl="1" marL="594360" marR="0" rtl="0" algn="l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100000"/>
              <a:buFont typeface="Domine"/>
              <a:buChar char="–"/>
            </a:pPr>
            <a:r>
              <a:rPr b="0" i="0" lang="en-IN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What will be the 8-byte descriptor? (Write from MSB onwards)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970612" y="381000"/>
            <a:ext cx="720277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Domine"/>
              <a:buNone/>
            </a:pPr>
            <a:r>
              <a:rPr b="0" i="0" lang="en-IN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Q2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228600" y="2011680"/>
            <a:ext cx="8839199" cy="4206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If the 8byte descriptor of a segment in 80286 is 00 00 FF 32 00 00 00 FF</a:t>
            </a:r>
          </a:p>
          <a:p>
            <a:pPr indent="-238759" lvl="1" marL="59436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Domine"/>
              <a:buChar char="–"/>
            </a:pPr>
            <a:r>
              <a:rPr b="0" i="0" lang="en-IN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What is the size of the segment? </a:t>
            </a:r>
          </a:p>
          <a:p>
            <a:pPr indent="-238759" lvl="1" marL="59436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Domine"/>
              <a:buChar char="–"/>
            </a:pPr>
            <a:r>
              <a:rPr b="0" i="0" lang="en-IN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 Is this a code or data segment? </a:t>
            </a:r>
          </a:p>
          <a:p>
            <a:pPr indent="-238759" lvl="1" marL="59436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Domine"/>
              <a:buChar char="–"/>
            </a:pPr>
            <a:r>
              <a:rPr b="0" i="0" lang="en-IN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Is this segment Read only/execute only , Read or Write?</a:t>
            </a:r>
          </a:p>
          <a:p>
            <a:pPr indent="-238759" lvl="1" marL="59436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Domine"/>
              <a:buChar char="–"/>
            </a:pPr>
            <a:r>
              <a:rPr b="0" i="0" lang="en-IN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Has this segment been accessed before? </a:t>
            </a:r>
          </a:p>
          <a:p>
            <a:pPr indent="-238759" lvl="1" marL="59436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Domine"/>
              <a:buChar char="–"/>
            </a:pPr>
            <a:r>
              <a:rPr b="0" i="0" lang="en-IN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What is the starting address of the segment? </a:t>
            </a:r>
          </a:p>
          <a:p>
            <a:pPr indent="-238759" lvl="1" marL="594360" marR="0" rtl="0" algn="l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100000"/>
              <a:buFont typeface="Domine"/>
              <a:buChar char="–"/>
            </a:pPr>
            <a:r>
              <a:rPr b="0" i="0" lang="en-IN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What is the minimum RPL required to access this segment? </a:t>
            </a: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970612" y="381000"/>
            <a:ext cx="720277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Domine"/>
              <a:buNone/>
            </a:pPr>
            <a:r>
              <a:rPr b="0" i="0" lang="en-IN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Q3</a:t>
            </a: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970612" y="1828800"/>
            <a:ext cx="7202776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Paging is enabled 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CR3 = 70 00 00 00</a:t>
            </a:r>
            <a:r>
              <a:rPr b="0" baseline="-2500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H</a:t>
            </a: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 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 Linear address generated is AC 00 01 78</a:t>
            </a:r>
            <a:r>
              <a:rPr b="0" baseline="-2500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H</a:t>
            </a: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. 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60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What will be the address in the Paging Directory that will you look for in order to get the starting address of the paging table?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970612" y="381000"/>
            <a:ext cx="720277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Domine"/>
              <a:buNone/>
            </a:pPr>
            <a:r>
              <a:rPr b="0" i="0" lang="en-IN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Question </a:t>
            </a:r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970612" y="1828800"/>
            <a:ext cx="7202776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Processor - 80286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60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GDTR – 100000</a:t>
            </a:r>
            <a:r>
              <a:rPr b="0" baseline="-2500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H</a:t>
            </a: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970612" y="381000"/>
            <a:ext cx="720277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Domine"/>
              <a:buNone/>
            </a:pPr>
            <a:r>
              <a:rPr b="0" i="0" lang="en-IN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GDT</a:t>
            </a:r>
          </a:p>
        </p:txBody>
      </p:sp>
      <p:graphicFrame>
        <p:nvGraphicFramePr>
          <p:cNvPr id="132" name="Shape 132"/>
          <p:cNvGraphicFramePr/>
          <p:nvPr/>
        </p:nvGraphicFramePr>
        <p:xfrm>
          <a:off x="970612" y="16764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{754D9E3F-9481-4BB9-BC4F-426A5F70B015}</a:tableStyleId>
              </a:tblPr>
              <a:tblGrid>
                <a:gridCol w="1302450"/>
                <a:gridCol w="513475"/>
                <a:gridCol w="513475"/>
                <a:gridCol w="513475"/>
                <a:gridCol w="513475"/>
                <a:gridCol w="513475"/>
                <a:gridCol w="513475"/>
                <a:gridCol w="513475"/>
                <a:gridCol w="513475"/>
              </a:tblGrid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 u="none" cap="none" strike="noStrike"/>
                        <a:t>Address</a:t>
                      </a:r>
                    </a:p>
                  </a:txBody>
                  <a:tcPr marT="45725" marB="45725" marR="91450" marL="91450"/>
                </a:tc>
                <a:tc gridSpan="8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Data</a:t>
                      </a:r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100008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82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100010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82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100018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83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3F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100020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FC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0A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100028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B0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100030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92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B1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100038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7B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100040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7A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07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100048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9F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A1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100050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C4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A3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7F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100058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82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B1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100060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B3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50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970612" y="381000"/>
            <a:ext cx="720277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Domine"/>
              <a:buNone/>
            </a:pPr>
            <a:r>
              <a:rPr b="0" i="0" lang="en-IN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LDT1</a:t>
            </a:r>
          </a:p>
        </p:txBody>
      </p:sp>
      <p:graphicFrame>
        <p:nvGraphicFramePr>
          <p:cNvPr id="138" name="Shape 138"/>
          <p:cNvGraphicFramePr/>
          <p:nvPr/>
        </p:nvGraphicFramePr>
        <p:xfrm>
          <a:off x="968303" y="16764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{754D9E3F-9481-4BB9-BC4F-426A5F70B015}</a:tableStyleId>
              </a:tblPr>
              <a:tblGrid>
                <a:gridCol w="1302450"/>
                <a:gridCol w="513475"/>
                <a:gridCol w="513475"/>
                <a:gridCol w="513475"/>
                <a:gridCol w="513475"/>
                <a:gridCol w="513475"/>
                <a:gridCol w="513475"/>
                <a:gridCol w="513475"/>
                <a:gridCol w="513475"/>
              </a:tblGrid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Address</a:t>
                      </a:r>
                    </a:p>
                  </a:txBody>
                  <a:tcPr marT="45725" marB="45725" marR="91450" marL="91450"/>
                </a:tc>
                <a:tc gridSpan="8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Data</a:t>
                      </a:r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010000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82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010008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82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010010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83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3F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010018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FC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0A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010020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B0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010028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92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B1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010030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B2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7B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010038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7A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07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010040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9F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A1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010048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B3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A3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3F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010050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B3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B1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010058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82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50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970612" y="381000"/>
            <a:ext cx="720277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Domine"/>
              <a:buNone/>
            </a:pPr>
            <a:r>
              <a:rPr b="0" i="0" lang="en-IN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LDT2</a:t>
            </a:r>
          </a:p>
        </p:txBody>
      </p:sp>
      <p:graphicFrame>
        <p:nvGraphicFramePr>
          <p:cNvPr id="144" name="Shape 144"/>
          <p:cNvGraphicFramePr/>
          <p:nvPr/>
        </p:nvGraphicFramePr>
        <p:xfrm>
          <a:off x="970612" y="17526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{754D9E3F-9481-4BB9-BC4F-426A5F70B015}</a:tableStyleId>
              </a:tblPr>
              <a:tblGrid>
                <a:gridCol w="1302450"/>
                <a:gridCol w="513475"/>
                <a:gridCol w="513475"/>
                <a:gridCol w="513475"/>
                <a:gridCol w="513475"/>
                <a:gridCol w="513475"/>
                <a:gridCol w="513475"/>
                <a:gridCol w="513475"/>
                <a:gridCol w="513475"/>
              </a:tblGrid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Address</a:t>
                      </a:r>
                    </a:p>
                  </a:txBody>
                  <a:tcPr marT="45725" marB="45725" marR="91450" marL="91450"/>
                </a:tc>
                <a:tc gridSpan="8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Data</a:t>
                      </a:r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200000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82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200008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82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200010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83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3F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200018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FC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0A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200020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B0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200028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92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B1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200030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B2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7B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200038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D2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7A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07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200040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B2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A1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200048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B3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A3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3F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200050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82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B1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200058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B3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50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00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1F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IN" sz="1800"/>
                        <a:t>FF</a:t>
                      </a: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970612" y="381000"/>
            <a:ext cx="7202776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Domine"/>
              <a:buNone/>
            </a:pPr>
            <a:r>
              <a:rPr b="0" i="0" lang="en-IN" sz="4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Question 4</a:t>
            </a:r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970612" y="1828800"/>
            <a:ext cx="7202776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DS =  003A</a:t>
            </a:r>
            <a:r>
              <a:rPr b="0" baseline="-2500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H</a:t>
            </a: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 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INST – MOV AX,[0200</a:t>
            </a:r>
            <a:r>
              <a:rPr b="0" baseline="-2500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H</a:t>
            </a: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]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Physical Address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60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b="0" i="0" lang="en-IN" sz="24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rPr>
              <a:t>Type of Segment, Protection Level etc.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Woodgrain 16x9">
  <a:themeElements>
    <a:clrScheme name="Woodgrain_16x9">
      <a:dk1>
        <a:srgbClr val="000000"/>
      </a:dk1>
      <a:lt1>
        <a:srgbClr val="FFFFFF"/>
      </a:lt1>
      <a:dk2>
        <a:srgbClr val="90B365"/>
      </a:dk2>
      <a:lt2>
        <a:srgbClr val="EEECE1"/>
      </a:lt2>
      <a:accent1>
        <a:srgbClr val="4283D2"/>
      </a:accent1>
      <a:accent2>
        <a:srgbClr val="6E9D35"/>
      </a:accent2>
      <a:accent3>
        <a:srgbClr val="DE6742"/>
      </a:accent3>
      <a:accent4>
        <a:srgbClr val="8F73DF"/>
      </a:accent4>
      <a:accent5>
        <a:srgbClr val="CB991B"/>
      </a:accent5>
      <a:accent6>
        <a:srgbClr val="7F7F7F"/>
      </a:accent6>
      <a:hlink>
        <a:srgbClr val="90B365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