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242" r:id="rId1"/>
  </p:sldMasterIdLst>
  <p:notesMasterIdLst>
    <p:notesMasterId r:id="rId7"/>
  </p:notesMasterIdLst>
  <p:sldIdLst>
    <p:sldId id="256" r:id="rId2"/>
    <p:sldId id="260" r:id="rId3"/>
    <p:sldId id="257" r:id="rId4"/>
    <p:sldId id="266" r:id="rId5"/>
    <p:sldId id="258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1498" y="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C207A7-2E46-49B9-A306-57AE81DB3606}" type="datetimeFigureOut">
              <a:rPr lang="en-IN" smtClean="0"/>
              <a:t>21-02-2016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78FDB82-D2B6-40BA-840B-0BDB7D733A2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26999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N" dirty="0" smtClean="0"/>
              <a:t>A0- A19,</a:t>
            </a:r>
            <a:r>
              <a:rPr lang="en-IN" baseline="0" dirty="0" smtClean="0"/>
              <a:t> D0-D15 IOR IOW MEMR MEMW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IN" dirty="0" smtClean="0"/>
              <a:t>No as DEN should go low only after RD/WR signal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IN" dirty="0" smtClean="0"/>
              <a:t>Data and M/IO</a:t>
            </a:r>
          </a:p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8FDB82-D2B6-40BA-840B-0BDB7D733A21}" type="slidenum">
              <a:rPr lang="en-IN" smtClean="0"/>
              <a:t>2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503780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lphaLcParenR"/>
            </a:pPr>
            <a:r>
              <a:rPr lang="en-IN" baseline="0" dirty="0" smtClean="0"/>
              <a:t>1 MEMR, I MEMW, </a:t>
            </a:r>
          </a:p>
          <a:p>
            <a:pPr marL="228600" indent="-228600">
              <a:buAutoNum type="alphaLcParenR"/>
            </a:pPr>
            <a:r>
              <a:rPr lang="en-IN" baseline="0" dirty="0" smtClean="0"/>
              <a:t>1 MEMR, I MEMR</a:t>
            </a:r>
          </a:p>
          <a:p>
            <a:pPr marL="228600" indent="-228600">
              <a:buAutoNum type="alphaLcParenR"/>
            </a:pPr>
            <a:r>
              <a:rPr lang="en-IN" baseline="0" dirty="0" smtClean="0"/>
              <a:t>1 MEMR</a:t>
            </a:r>
          </a:p>
          <a:p>
            <a:pPr marL="228600" indent="-228600">
              <a:buAutoNum type="alphaLcParenR"/>
            </a:pPr>
            <a:r>
              <a:rPr lang="en-IN" baseline="0" dirty="0" smtClean="0"/>
              <a:t>1 MEMR, 1 MEMR</a:t>
            </a:r>
          </a:p>
          <a:p>
            <a:pPr marL="228600" indent="-228600">
              <a:buAutoNum type="alphaLcParenR"/>
            </a:pPr>
            <a:r>
              <a:rPr lang="en-IN" baseline="0" dirty="0" smtClean="0"/>
              <a:t>1 MEMR, 1 MEMR, 1 </a:t>
            </a:r>
            <a:r>
              <a:rPr lang="en-IN" baseline="0" dirty="0" err="1" smtClean="0"/>
              <a:t>mEMW</a:t>
            </a:r>
            <a:endParaRPr lang="en-IN" baseline="0" dirty="0" smtClean="0"/>
          </a:p>
          <a:p>
            <a:pPr marL="228600" indent="-228600">
              <a:buAutoNum type="alphaLcParenR"/>
            </a:pPr>
            <a:r>
              <a:rPr lang="en-IN" baseline="0" dirty="0" smtClean="0"/>
              <a:t>1 MEMR</a:t>
            </a:r>
          </a:p>
          <a:p>
            <a:pPr marL="0" indent="0">
              <a:buNone/>
            </a:pPr>
            <a:endParaRPr lang="en-IN" baseline="0" dirty="0" smtClean="0"/>
          </a:p>
          <a:p>
            <a:pPr marL="228600" indent="-228600">
              <a:buAutoNum type="alphaLcParenR"/>
            </a:pPr>
            <a:r>
              <a:rPr lang="en-IN" baseline="0" dirty="0" smtClean="0"/>
              <a:t>1 MEMR, 1 MEMR, 1MEMR, 1 MEMW</a:t>
            </a:r>
          </a:p>
          <a:p>
            <a:pPr marL="228600" indent="-228600">
              <a:buAutoNum type="alphaLcParenR"/>
            </a:pPr>
            <a:endParaRPr lang="en-IN" baseline="0" dirty="0" smtClean="0"/>
          </a:p>
          <a:p>
            <a:pPr marL="228600" indent="-228600">
              <a:buAutoNum type="alphaLcParenR"/>
            </a:pPr>
            <a:r>
              <a:rPr lang="en-IN" baseline="0" dirty="0" smtClean="0"/>
              <a:t>1 MEMR, 1 MEMR</a:t>
            </a:r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8FDB82-D2B6-40BA-840B-0BDB7D733A21}" type="slidenum">
              <a:rPr lang="en-IN" smtClean="0"/>
              <a:t>3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7750001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/>
            <a:fld id="{139D6D78-0DA4-408E-8526-58712A38EAF8}" type="slidenum">
              <a:rPr lang="en-US" sz="1200">
                <a:latin typeface="Arial" panose="020B0604020202020204" pitchFamily="34" charset="0"/>
              </a:rPr>
              <a:pPr eaLnBrk="1" hangingPunct="1"/>
              <a:t>4</a:t>
            </a:fld>
            <a:endParaRPr lang="en-US" sz="1200">
              <a:latin typeface="Arial" panose="020B0604020202020204" pitchFamily="34" charset="0"/>
            </a:endParaRPr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dirty="0" smtClean="0">
                <a:latin typeface="Arial" panose="020B0604020202020204" pitchFamily="34" charset="0"/>
              </a:rPr>
              <a:t>Typically address setup for 5 MHz is  50 – 60 % of clock</a:t>
            </a:r>
          </a:p>
          <a:p>
            <a:pPr eaLnBrk="1" hangingPunct="1"/>
            <a:r>
              <a:rPr lang="en-US" dirty="0" smtClean="0">
                <a:latin typeface="Arial" panose="020B0604020202020204" pitchFamily="34" charset="0"/>
              </a:rPr>
              <a:t>Data set up  &lt; 20</a:t>
            </a:r>
            <a:r>
              <a:rPr lang="en-US" baseline="0" dirty="0" smtClean="0">
                <a:latin typeface="Arial" panose="020B0604020202020204" pitchFamily="34" charset="0"/>
              </a:rPr>
              <a:t> % of clock</a:t>
            </a:r>
          </a:p>
          <a:p>
            <a:pPr eaLnBrk="1" hangingPunct="1"/>
            <a:r>
              <a:rPr lang="en-US" baseline="0" dirty="0" smtClean="0">
                <a:latin typeface="Arial" panose="020B0604020202020204" pitchFamily="34" charset="0"/>
              </a:rPr>
              <a:t>Delay by buffers add 20 %</a:t>
            </a:r>
            <a:endParaRPr lang="en-US" dirty="0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729176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N" dirty="0" smtClean="0"/>
              <a:t> MEMR – 0.2 x 4</a:t>
            </a:r>
            <a:r>
              <a:rPr lang="en-IN" dirty="0" smtClean="0">
                <a:sym typeface="Symbol" panose="05050102010706020507" pitchFamily="18" charset="2"/>
              </a:rPr>
              <a:t>s = 0.8</a:t>
            </a:r>
          </a:p>
          <a:p>
            <a:r>
              <a:rPr lang="en-IN" dirty="0" smtClean="0"/>
              <a:t>MEMR with</a:t>
            </a:r>
            <a:r>
              <a:rPr lang="en-IN" baseline="0" dirty="0" smtClean="0"/>
              <a:t> wait 0.2 x 5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IN" dirty="0" smtClean="0"/>
              <a:t>1 wait state</a:t>
            </a:r>
          </a:p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8FDB82-D2B6-40BA-840B-0BDB7D733A21}" type="slidenum">
              <a:rPr lang="en-IN" smtClean="0"/>
              <a:t>5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419591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Title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739775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743973" y="1964267"/>
            <a:ext cx="5714228" cy="2421464"/>
          </a:xfrm>
        </p:spPr>
        <p:txBody>
          <a:bodyPr anchor="b">
            <a:normAutofit/>
          </a:bodyPr>
          <a:lstStyle>
            <a:lvl1pPr algn="r">
              <a:defRPr sz="440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43973" y="4385733"/>
            <a:ext cx="5714228" cy="1405467"/>
          </a:xfrm>
        </p:spPr>
        <p:txBody>
          <a:bodyPr anchor="t">
            <a:normAutofit/>
          </a:bodyPr>
          <a:lstStyle>
            <a:lvl1pPr marL="0" indent="0" algn="r">
              <a:buNone/>
              <a:defRPr sz="1800" cap="all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52311" y="5870576"/>
            <a:ext cx="1212173" cy="377825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2/21/2016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973" y="5870576"/>
            <a:ext cx="3932137" cy="3778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40685" y="5870576"/>
            <a:ext cx="417516" cy="3778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00498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56" y="0"/>
            <a:ext cx="91186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4732865"/>
            <a:ext cx="7772400" cy="566738"/>
          </a:xfrm>
        </p:spPr>
        <p:txBody>
          <a:bodyPr anchor="b">
            <a:normAutofit/>
          </a:bodyPr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14401" y="932112"/>
            <a:ext cx="6858000" cy="3164976"/>
          </a:xfrm>
          <a:prstGeom prst="roundRect">
            <a:avLst>
              <a:gd name="adj" fmla="val 43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defRPr lang="en-US" sz="1600"/>
            </a:lvl1pPr>
          </a:lstStyle>
          <a:p>
            <a:pPr marL="0" lvl="0" indent="0" algn="ctr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5299603"/>
            <a:ext cx="7772400" cy="493712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26905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56" y="0"/>
            <a:ext cx="91186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3" y="609602"/>
            <a:ext cx="7772399" cy="3124199"/>
          </a:xfrm>
        </p:spPr>
        <p:txBody>
          <a:bodyPr anchor="ctr">
            <a:normAutofit/>
          </a:bodyPr>
          <a:lstStyle>
            <a:lvl1pPr algn="l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2" y="4343400"/>
            <a:ext cx="7772399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412362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16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56" y="0"/>
            <a:ext cx="9118600" cy="6858000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421796" y="718114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735800" y="2751671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9115" y="609602"/>
            <a:ext cx="7091297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988671" y="3352800"/>
            <a:ext cx="6876133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2266" y="4343400"/>
            <a:ext cx="7772400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252230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56" y="0"/>
            <a:ext cx="91186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3291648"/>
            <a:ext cx="7772401" cy="1468800"/>
          </a:xfrm>
        </p:spPr>
        <p:txBody>
          <a:bodyPr anchor="b">
            <a:normAutofit/>
          </a:bodyPr>
          <a:lstStyle>
            <a:lvl1pPr algn="l">
              <a:defRPr sz="2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4760448"/>
            <a:ext cx="7772402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031076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56" y="0"/>
            <a:ext cx="9118600" cy="6858000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421796" y="718114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7735800" y="2751671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9115" y="609602"/>
            <a:ext cx="7091297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457200" y="3886200"/>
            <a:ext cx="7772401" cy="8890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0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4775200"/>
            <a:ext cx="7772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600">
                <a:solidFill>
                  <a:schemeClr val="tx1"/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59330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56" y="0"/>
            <a:ext cx="91186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4440" y="609602"/>
            <a:ext cx="7772401" cy="2743199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sz="2800" b="0" dirty="0"/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464440" y="3505200"/>
            <a:ext cx="7772401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0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4439" y="4343400"/>
            <a:ext cx="7772401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600">
                <a:solidFill>
                  <a:schemeClr val="tx1"/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845052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56" y="0"/>
            <a:ext cx="9118600" cy="6858000"/>
          </a:xfrm>
          <a:prstGeom prst="rect">
            <a:avLst/>
          </a:prstGeom>
        </p:spPr>
      </p:pic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57200" y="609601"/>
            <a:ext cx="7772400" cy="1456267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412546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56" y="0"/>
            <a:ext cx="91186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2978" y="609600"/>
            <a:ext cx="1676621" cy="5181601"/>
          </a:xfrm>
        </p:spPr>
        <p:txBody>
          <a:bodyPr vert="eaVert">
            <a:normAutofit/>
          </a:bodyPr>
          <a:lstStyle>
            <a:lvl1pPr>
              <a:defRPr sz="2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990184" cy="5181600"/>
          </a:xfrm>
        </p:spPr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44671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56" y="0"/>
            <a:ext cx="91186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95472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56" y="0"/>
            <a:ext cx="91186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3308581"/>
            <a:ext cx="7772400" cy="14688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4777381"/>
            <a:ext cx="777240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36256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56" y="0"/>
            <a:ext cx="91186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1" y="2142068"/>
            <a:ext cx="3813048" cy="3649134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6553" y="2142068"/>
            <a:ext cx="3813048" cy="3649133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87306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56" y="0"/>
            <a:ext cx="91186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3480" y="2218267"/>
            <a:ext cx="354060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870201"/>
            <a:ext cx="3813048" cy="292099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11120" y="2218267"/>
            <a:ext cx="351848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6552" y="2870201"/>
            <a:ext cx="3813048" cy="292099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2/21/2016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44599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56" y="0"/>
            <a:ext cx="91186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609601"/>
            <a:ext cx="7772400" cy="1456267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55594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56" y="0"/>
            <a:ext cx="91186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2/21/2016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42017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56" y="0"/>
            <a:ext cx="91186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1718" y="1557868"/>
            <a:ext cx="2862910" cy="1439332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6144" y="609601"/>
            <a:ext cx="4627975" cy="51816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1718" y="2997200"/>
            <a:ext cx="2862910" cy="184573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48951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56" y="0"/>
            <a:ext cx="91186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2128" y="1735672"/>
            <a:ext cx="4097204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029200" y="914400"/>
            <a:ext cx="3200400" cy="4572000"/>
          </a:xfrm>
          <a:prstGeom prst="roundRect">
            <a:avLst>
              <a:gd name="adj" fmla="val 42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defRPr lang="en-US" sz="1600" dirty="0"/>
            </a:lvl1pPr>
          </a:lstStyle>
          <a:p>
            <a:pPr marL="0" lvl="0" indent="0" algn="ctr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2128" y="3107272"/>
            <a:ext cx="4097204" cy="1828800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17157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609601"/>
            <a:ext cx="7772400" cy="14562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142068"/>
            <a:ext cx="7772400" cy="3649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23712" y="5870576"/>
            <a:ext cx="1212173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1D8BD707-D9CF-40AE-B4C6-C98DA3205C09}" type="datetimeFigureOut">
              <a:rPr lang="en-US" smtClean="0"/>
              <a:pPr/>
              <a:t>2/21/2016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5870576"/>
            <a:ext cx="5990311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12085" y="5870576"/>
            <a:ext cx="417516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308352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4243" r:id="rId1"/>
    <p:sldLayoutId id="2147484244" r:id="rId2"/>
    <p:sldLayoutId id="2147484245" r:id="rId3"/>
    <p:sldLayoutId id="2147484246" r:id="rId4"/>
    <p:sldLayoutId id="2147484247" r:id="rId5"/>
    <p:sldLayoutId id="2147484248" r:id="rId6"/>
    <p:sldLayoutId id="2147484249" r:id="rId7"/>
    <p:sldLayoutId id="2147484250" r:id="rId8"/>
    <p:sldLayoutId id="2147484251" r:id="rId9"/>
    <p:sldLayoutId id="2147484252" r:id="rId10"/>
    <p:sldLayoutId id="2147484253" r:id="rId11"/>
    <p:sldLayoutId id="2147484254" r:id="rId12"/>
    <p:sldLayoutId id="2147484255" r:id="rId13"/>
    <p:sldLayoutId id="2147484256" r:id="rId14"/>
    <p:sldLayoutId id="2147484257" r:id="rId15"/>
    <p:sldLayoutId id="2147484258" r:id="rId16"/>
    <p:sldLayoutId id="21474842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2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IN" dirty="0" smtClean="0"/>
              <a:t>Tutorial 7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N" dirty="0" smtClean="0"/>
              <a:t>Module 5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6965761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Question 1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sz="2800" dirty="0" smtClean="0"/>
              <a:t>What are the signals available on the system bus?</a:t>
            </a:r>
          </a:p>
          <a:p>
            <a:r>
              <a:rPr lang="en-IN" sz="2800" dirty="0"/>
              <a:t>Can ALE inverted be used instead of DEN for enabling the transceivers</a:t>
            </a:r>
            <a:r>
              <a:rPr lang="en-IN" sz="2800" dirty="0" smtClean="0"/>
              <a:t>?</a:t>
            </a:r>
          </a:p>
          <a:p>
            <a:r>
              <a:rPr lang="en-IN" sz="2800" dirty="0"/>
              <a:t>What signals of 8088 are different from 8086 ?</a:t>
            </a:r>
          </a:p>
          <a:p>
            <a:endParaRPr lang="en-IN" dirty="0"/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6903742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dirty="0" smtClean="0"/>
              <a:t>Question </a:t>
            </a:r>
            <a:r>
              <a:rPr lang="en-IN" dirty="0"/>
              <a:t>2 -Give the machine cycles that have to be carried out for the following instructions for 8086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7700" y="2052925"/>
            <a:ext cx="7630500" cy="4195481"/>
          </a:xfrm>
        </p:spPr>
        <p:txBody>
          <a:bodyPr>
            <a:normAutofit fontScale="92500" lnSpcReduction="10000"/>
          </a:bodyPr>
          <a:lstStyle/>
          <a:p>
            <a:r>
              <a:rPr lang="en-IN" dirty="0" smtClean="0"/>
              <a:t>Call AX</a:t>
            </a:r>
          </a:p>
          <a:p>
            <a:r>
              <a:rPr lang="en-IN" dirty="0" smtClean="0"/>
              <a:t>RET (near)</a:t>
            </a:r>
          </a:p>
          <a:p>
            <a:r>
              <a:rPr lang="en-IN" dirty="0" smtClean="0"/>
              <a:t>ADC AX,BX</a:t>
            </a:r>
          </a:p>
          <a:p>
            <a:r>
              <a:rPr lang="en-IN" dirty="0" smtClean="0"/>
              <a:t>ADD AX,[BX]</a:t>
            </a:r>
          </a:p>
          <a:p>
            <a:r>
              <a:rPr lang="en-IN" dirty="0" smtClean="0"/>
              <a:t>DEC WORD PTR [SI]</a:t>
            </a:r>
          </a:p>
          <a:p>
            <a:r>
              <a:rPr lang="en-IN" dirty="0" smtClean="0"/>
              <a:t>MOV CX,DX</a:t>
            </a:r>
          </a:p>
          <a:p>
            <a:r>
              <a:rPr lang="en-IN" dirty="0"/>
              <a:t>ADD [BX+SI+1000</a:t>
            </a:r>
            <a:r>
              <a:rPr lang="en-IN" baseline="-25000" dirty="0"/>
              <a:t>H</a:t>
            </a:r>
            <a:r>
              <a:rPr lang="en-IN" dirty="0"/>
              <a:t>] , </a:t>
            </a:r>
            <a:r>
              <a:rPr lang="en-IN" dirty="0" smtClean="0"/>
              <a:t>CX</a:t>
            </a:r>
          </a:p>
          <a:p>
            <a:r>
              <a:rPr lang="en-IN" dirty="0"/>
              <a:t>CMP [SI],</a:t>
            </a:r>
            <a:r>
              <a:rPr lang="en-IN" dirty="0" smtClean="0"/>
              <a:t>AX</a:t>
            </a:r>
          </a:p>
          <a:p>
            <a:r>
              <a:rPr lang="en-IN" dirty="0"/>
              <a:t>XCHG AX,[BX</a:t>
            </a:r>
            <a:r>
              <a:rPr lang="en-IN" dirty="0" smtClean="0"/>
              <a:t>]</a:t>
            </a:r>
          </a:p>
          <a:p>
            <a:r>
              <a:rPr lang="en-IN" dirty="0" smtClean="0"/>
              <a:t>NOP</a:t>
            </a:r>
          </a:p>
          <a:p>
            <a:r>
              <a:rPr lang="en-IN" dirty="0" smtClean="0"/>
              <a:t>ROL BYTE  PTR [2000], CX     (CX has a count of 7)</a:t>
            </a:r>
          </a:p>
          <a:p>
            <a:endParaRPr lang="en-IN" dirty="0" smtClean="0"/>
          </a:p>
        </p:txBody>
      </p:sp>
    </p:spTree>
    <p:extLst>
      <p:ext uri="{BB962C8B-B14F-4D97-AF65-F5344CB8AC3E}">
        <p14:creationId xmlns:p14="http://schemas.microsoft.com/office/powerpoint/2010/main" val="24358938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Line 2"/>
          <p:cNvSpPr>
            <a:spLocks noChangeShapeType="1"/>
          </p:cNvSpPr>
          <p:nvPr/>
        </p:nvSpPr>
        <p:spPr bwMode="auto">
          <a:xfrm>
            <a:off x="457200" y="1219200"/>
            <a:ext cx="457200" cy="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7171" name="Line 3"/>
          <p:cNvSpPr>
            <a:spLocks noChangeShapeType="1"/>
          </p:cNvSpPr>
          <p:nvPr/>
        </p:nvSpPr>
        <p:spPr bwMode="auto">
          <a:xfrm flipV="1">
            <a:off x="914400" y="914400"/>
            <a:ext cx="304800" cy="30480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7172" name="Line 4"/>
          <p:cNvSpPr>
            <a:spLocks noChangeShapeType="1"/>
          </p:cNvSpPr>
          <p:nvPr/>
        </p:nvSpPr>
        <p:spPr bwMode="auto">
          <a:xfrm>
            <a:off x="1219200" y="914400"/>
            <a:ext cx="457200" cy="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7173" name="Line 5"/>
          <p:cNvSpPr>
            <a:spLocks noChangeShapeType="1"/>
          </p:cNvSpPr>
          <p:nvPr/>
        </p:nvSpPr>
        <p:spPr bwMode="auto">
          <a:xfrm>
            <a:off x="1981200" y="1219200"/>
            <a:ext cx="457200" cy="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7174" name="Line 6"/>
          <p:cNvSpPr>
            <a:spLocks noChangeShapeType="1"/>
          </p:cNvSpPr>
          <p:nvPr/>
        </p:nvSpPr>
        <p:spPr bwMode="auto">
          <a:xfrm>
            <a:off x="1676400" y="914400"/>
            <a:ext cx="304800" cy="30480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7175" name="Line 7"/>
          <p:cNvSpPr>
            <a:spLocks noChangeShapeType="1"/>
          </p:cNvSpPr>
          <p:nvPr/>
        </p:nvSpPr>
        <p:spPr bwMode="auto">
          <a:xfrm flipV="1">
            <a:off x="2438400" y="914400"/>
            <a:ext cx="304800" cy="30480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7176" name="Line 8"/>
          <p:cNvSpPr>
            <a:spLocks noChangeShapeType="1"/>
          </p:cNvSpPr>
          <p:nvPr/>
        </p:nvSpPr>
        <p:spPr bwMode="auto">
          <a:xfrm>
            <a:off x="2743200" y="914400"/>
            <a:ext cx="457200" cy="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7177" name="Line 9"/>
          <p:cNvSpPr>
            <a:spLocks noChangeShapeType="1"/>
          </p:cNvSpPr>
          <p:nvPr/>
        </p:nvSpPr>
        <p:spPr bwMode="auto">
          <a:xfrm>
            <a:off x="3505200" y="1219200"/>
            <a:ext cx="457200" cy="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7178" name="Line 10"/>
          <p:cNvSpPr>
            <a:spLocks noChangeShapeType="1"/>
          </p:cNvSpPr>
          <p:nvPr/>
        </p:nvSpPr>
        <p:spPr bwMode="auto">
          <a:xfrm>
            <a:off x="3200400" y="914400"/>
            <a:ext cx="304800" cy="30480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7179" name="Line 11"/>
          <p:cNvSpPr>
            <a:spLocks noChangeShapeType="1"/>
          </p:cNvSpPr>
          <p:nvPr/>
        </p:nvSpPr>
        <p:spPr bwMode="auto">
          <a:xfrm flipV="1">
            <a:off x="3962400" y="914400"/>
            <a:ext cx="304800" cy="30480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7180" name="Line 12"/>
          <p:cNvSpPr>
            <a:spLocks noChangeShapeType="1"/>
          </p:cNvSpPr>
          <p:nvPr/>
        </p:nvSpPr>
        <p:spPr bwMode="auto">
          <a:xfrm>
            <a:off x="4267200" y="914400"/>
            <a:ext cx="457200" cy="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7181" name="Line 13"/>
          <p:cNvSpPr>
            <a:spLocks noChangeShapeType="1"/>
          </p:cNvSpPr>
          <p:nvPr/>
        </p:nvSpPr>
        <p:spPr bwMode="auto">
          <a:xfrm>
            <a:off x="5029200" y="1219200"/>
            <a:ext cx="457200" cy="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7182" name="Line 14"/>
          <p:cNvSpPr>
            <a:spLocks noChangeShapeType="1"/>
          </p:cNvSpPr>
          <p:nvPr/>
        </p:nvSpPr>
        <p:spPr bwMode="auto">
          <a:xfrm>
            <a:off x="4724400" y="914400"/>
            <a:ext cx="304800" cy="30480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7183" name="Line 15"/>
          <p:cNvSpPr>
            <a:spLocks noChangeShapeType="1"/>
          </p:cNvSpPr>
          <p:nvPr/>
        </p:nvSpPr>
        <p:spPr bwMode="auto">
          <a:xfrm flipV="1">
            <a:off x="5486400" y="914400"/>
            <a:ext cx="304800" cy="30480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7184" name="Line 17"/>
          <p:cNvSpPr>
            <a:spLocks noChangeShapeType="1"/>
          </p:cNvSpPr>
          <p:nvPr/>
        </p:nvSpPr>
        <p:spPr bwMode="auto">
          <a:xfrm>
            <a:off x="6553200" y="1219200"/>
            <a:ext cx="457200" cy="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7185" name="Line 18"/>
          <p:cNvSpPr>
            <a:spLocks noChangeShapeType="1"/>
          </p:cNvSpPr>
          <p:nvPr/>
        </p:nvSpPr>
        <p:spPr bwMode="auto">
          <a:xfrm>
            <a:off x="6248400" y="914400"/>
            <a:ext cx="304800" cy="30480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7186" name="Line 19"/>
          <p:cNvSpPr>
            <a:spLocks noChangeShapeType="1"/>
          </p:cNvSpPr>
          <p:nvPr/>
        </p:nvSpPr>
        <p:spPr bwMode="auto">
          <a:xfrm flipV="1">
            <a:off x="7010400" y="914400"/>
            <a:ext cx="304800" cy="30480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7187" name="Line 20"/>
          <p:cNvSpPr>
            <a:spLocks noChangeShapeType="1"/>
          </p:cNvSpPr>
          <p:nvPr/>
        </p:nvSpPr>
        <p:spPr bwMode="auto">
          <a:xfrm>
            <a:off x="7315200" y="914400"/>
            <a:ext cx="457200" cy="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7188" name="Line 21"/>
          <p:cNvSpPr>
            <a:spLocks noChangeShapeType="1"/>
          </p:cNvSpPr>
          <p:nvPr/>
        </p:nvSpPr>
        <p:spPr bwMode="auto">
          <a:xfrm>
            <a:off x="8077200" y="1219200"/>
            <a:ext cx="685800" cy="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7189" name="Line 22"/>
          <p:cNvSpPr>
            <a:spLocks noChangeShapeType="1"/>
          </p:cNvSpPr>
          <p:nvPr/>
        </p:nvSpPr>
        <p:spPr bwMode="auto">
          <a:xfrm>
            <a:off x="7772400" y="914400"/>
            <a:ext cx="304800" cy="30480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7190" name="Line 23"/>
          <p:cNvSpPr>
            <a:spLocks noChangeShapeType="1"/>
          </p:cNvSpPr>
          <p:nvPr/>
        </p:nvSpPr>
        <p:spPr bwMode="auto">
          <a:xfrm>
            <a:off x="1828800" y="533400"/>
            <a:ext cx="0" cy="5486400"/>
          </a:xfrm>
          <a:prstGeom prst="line">
            <a:avLst/>
          </a:prstGeom>
          <a:noFill/>
          <a:ln w="6350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7191" name="Line 24"/>
          <p:cNvSpPr>
            <a:spLocks noChangeShapeType="1"/>
          </p:cNvSpPr>
          <p:nvPr/>
        </p:nvSpPr>
        <p:spPr bwMode="auto">
          <a:xfrm>
            <a:off x="3352800" y="533400"/>
            <a:ext cx="0" cy="5486400"/>
          </a:xfrm>
          <a:prstGeom prst="line">
            <a:avLst/>
          </a:prstGeom>
          <a:noFill/>
          <a:ln w="6350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7192" name="Line 25"/>
          <p:cNvSpPr>
            <a:spLocks noChangeShapeType="1"/>
          </p:cNvSpPr>
          <p:nvPr/>
        </p:nvSpPr>
        <p:spPr bwMode="auto">
          <a:xfrm>
            <a:off x="4876800" y="533400"/>
            <a:ext cx="0" cy="5486400"/>
          </a:xfrm>
          <a:prstGeom prst="line">
            <a:avLst/>
          </a:prstGeom>
          <a:noFill/>
          <a:ln w="6350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7193" name="Line 26"/>
          <p:cNvSpPr>
            <a:spLocks noChangeShapeType="1"/>
          </p:cNvSpPr>
          <p:nvPr/>
        </p:nvSpPr>
        <p:spPr bwMode="auto">
          <a:xfrm>
            <a:off x="6400800" y="533400"/>
            <a:ext cx="0" cy="5486400"/>
          </a:xfrm>
          <a:prstGeom prst="line">
            <a:avLst/>
          </a:prstGeom>
          <a:noFill/>
          <a:ln w="6350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7194" name="Line 27"/>
          <p:cNvSpPr>
            <a:spLocks noChangeShapeType="1"/>
          </p:cNvSpPr>
          <p:nvPr/>
        </p:nvSpPr>
        <p:spPr bwMode="auto">
          <a:xfrm>
            <a:off x="7924800" y="533400"/>
            <a:ext cx="0" cy="5486400"/>
          </a:xfrm>
          <a:prstGeom prst="line">
            <a:avLst/>
          </a:prstGeom>
          <a:noFill/>
          <a:ln w="6350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7195" name="Line 28"/>
          <p:cNvSpPr>
            <a:spLocks noChangeShapeType="1"/>
          </p:cNvSpPr>
          <p:nvPr/>
        </p:nvSpPr>
        <p:spPr bwMode="auto">
          <a:xfrm>
            <a:off x="2971800" y="685800"/>
            <a:ext cx="381000" cy="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7196" name="Line 29"/>
          <p:cNvSpPr>
            <a:spLocks noChangeShapeType="1"/>
          </p:cNvSpPr>
          <p:nvPr/>
        </p:nvSpPr>
        <p:spPr bwMode="auto">
          <a:xfrm flipH="1">
            <a:off x="1828800" y="685800"/>
            <a:ext cx="381000" cy="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7197" name="Text Box 30"/>
          <p:cNvSpPr txBox="1">
            <a:spLocks noChangeArrowheads="1"/>
          </p:cNvSpPr>
          <p:nvPr/>
        </p:nvSpPr>
        <p:spPr bwMode="auto">
          <a:xfrm>
            <a:off x="2438400" y="457200"/>
            <a:ext cx="6096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800" b="1">
                <a:solidFill>
                  <a:srgbClr val="FFFF00"/>
                </a:solidFill>
              </a:rPr>
              <a:t>T</a:t>
            </a:r>
            <a:r>
              <a:rPr lang="en-US" sz="1800" b="1" baseline="-25000">
                <a:solidFill>
                  <a:srgbClr val="FFFF00"/>
                </a:solidFill>
              </a:rPr>
              <a:t>1</a:t>
            </a:r>
            <a:endParaRPr lang="en-US" sz="1800" b="1">
              <a:solidFill>
                <a:srgbClr val="FFFF00"/>
              </a:solidFill>
            </a:endParaRPr>
          </a:p>
        </p:txBody>
      </p:sp>
      <p:sp>
        <p:nvSpPr>
          <p:cNvPr id="7198" name="Line 31"/>
          <p:cNvSpPr>
            <a:spLocks noChangeShapeType="1"/>
          </p:cNvSpPr>
          <p:nvPr/>
        </p:nvSpPr>
        <p:spPr bwMode="auto">
          <a:xfrm>
            <a:off x="4495800" y="685800"/>
            <a:ext cx="381000" cy="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7199" name="Line 32"/>
          <p:cNvSpPr>
            <a:spLocks noChangeShapeType="1"/>
          </p:cNvSpPr>
          <p:nvPr/>
        </p:nvSpPr>
        <p:spPr bwMode="auto">
          <a:xfrm flipH="1">
            <a:off x="3352800" y="685800"/>
            <a:ext cx="381000" cy="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7200" name="Text Box 33"/>
          <p:cNvSpPr txBox="1">
            <a:spLocks noChangeArrowheads="1"/>
          </p:cNvSpPr>
          <p:nvPr/>
        </p:nvSpPr>
        <p:spPr bwMode="auto">
          <a:xfrm>
            <a:off x="3962400" y="457200"/>
            <a:ext cx="6096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800" b="1">
                <a:solidFill>
                  <a:srgbClr val="FFFF00"/>
                </a:solidFill>
              </a:rPr>
              <a:t>T</a:t>
            </a:r>
            <a:r>
              <a:rPr lang="en-US" sz="1800" b="1" baseline="-25000">
                <a:solidFill>
                  <a:srgbClr val="FFFF00"/>
                </a:solidFill>
              </a:rPr>
              <a:t>2</a:t>
            </a:r>
            <a:endParaRPr lang="en-US" sz="1800" b="1">
              <a:solidFill>
                <a:srgbClr val="FFFF00"/>
              </a:solidFill>
            </a:endParaRPr>
          </a:p>
        </p:txBody>
      </p:sp>
      <p:sp>
        <p:nvSpPr>
          <p:cNvPr id="7201" name="Line 34"/>
          <p:cNvSpPr>
            <a:spLocks noChangeShapeType="1"/>
          </p:cNvSpPr>
          <p:nvPr/>
        </p:nvSpPr>
        <p:spPr bwMode="auto">
          <a:xfrm>
            <a:off x="6019800" y="685800"/>
            <a:ext cx="381000" cy="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7202" name="Line 35"/>
          <p:cNvSpPr>
            <a:spLocks noChangeShapeType="1"/>
          </p:cNvSpPr>
          <p:nvPr/>
        </p:nvSpPr>
        <p:spPr bwMode="auto">
          <a:xfrm flipH="1">
            <a:off x="4876800" y="685800"/>
            <a:ext cx="381000" cy="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7203" name="Text Box 36"/>
          <p:cNvSpPr txBox="1">
            <a:spLocks noChangeArrowheads="1"/>
          </p:cNvSpPr>
          <p:nvPr/>
        </p:nvSpPr>
        <p:spPr bwMode="auto">
          <a:xfrm>
            <a:off x="5334000" y="457200"/>
            <a:ext cx="6096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800" b="1">
                <a:solidFill>
                  <a:srgbClr val="FFFF00"/>
                </a:solidFill>
              </a:rPr>
              <a:t>T</a:t>
            </a:r>
            <a:r>
              <a:rPr lang="en-US" sz="1800" b="1" baseline="-25000">
                <a:solidFill>
                  <a:srgbClr val="FFFF00"/>
                </a:solidFill>
              </a:rPr>
              <a:t>3</a:t>
            </a:r>
            <a:endParaRPr lang="en-US" sz="1800" b="1">
              <a:solidFill>
                <a:srgbClr val="FFFF00"/>
              </a:solidFill>
            </a:endParaRPr>
          </a:p>
        </p:txBody>
      </p:sp>
      <p:sp>
        <p:nvSpPr>
          <p:cNvPr id="7204" name="Line 37"/>
          <p:cNvSpPr>
            <a:spLocks noChangeShapeType="1"/>
          </p:cNvSpPr>
          <p:nvPr/>
        </p:nvSpPr>
        <p:spPr bwMode="auto">
          <a:xfrm>
            <a:off x="7543800" y="685800"/>
            <a:ext cx="381000" cy="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7205" name="Line 38"/>
          <p:cNvSpPr>
            <a:spLocks noChangeShapeType="1"/>
          </p:cNvSpPr>
          <p:nvPr/>
        </p:nvSpPr>
        <p:spPr bwMode="auto">
          <a:xfrm flipH="1">
            <a:off x="6400800" y="685800"/>
            <a:ext cx="381000" cy="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7206" name="Text Box 39"/>
          <p:cNvSpPr txBox="1">
            <a:spLocks noChangeArrowheads="1"/>
          </p:cNvSpPr>
          <p:nvPr/>
        </p:nvSpPr>
        <p:spPr bwMode="auto">
          <a:xfrm>
            <a:off x="7010400" y="457200"/>
            <a:ext cx="6096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800" b="1">
                <a:solidFill>
                  <a:srgbClr val="FFFF00"/>
                </a:solidFill>
              </a:rPr>
              <a:t>T</a:t>
            </a:r>
            <a:r>
              <a:rPr lang="en-US" sz="1800" b="1" baseline="-25000">
                <a:solidFill>
                  <a:srgbClr val="FFFF00"/>
                </a:solidFill>
              </a:rPr>
              <a:t>4</a:t>
            </a:r>
            <a:endParaRPr lang="en-US" sz="1800" b="1">
              <a:solidFill>
                <a:srgbClr val="FFFF00"/>
              </a:solidFill>
            </a:endParaRPr>
          </a:p>
        </p:txBody>
      </p:sp>
      <p:sp>
        <p:nvSpPr>
          <p:cNvPr id="542760" name="AutoShape 40"/>
          <p:cNvSpPr>
            <a:spLocks noChangeArrowheads="1"/>
          </p:cNvSpPr>
          <p:nvPr/>
        </p:nvSpPr>
        <p:spPr bwMode="auto">
          <a:xfrm>
            <a:off x="2286000" y="1447800"/>
            <a:ext cx="1524000" cy="304800"/>
          </a:xfrm>
          <a:prstGeom prst="hexagon">
            <a:avLst>
              <a:gd name="adj" fmla="val 43750"/>
              <a:gd name="vf" fmla="val 115470"/>
            </a:avLst>
          </a:prstGeom>
          <a:noFill/>
          <a:ln w="31750">
            <a:solidFill>
              <a:schemeClr val="accent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algn="ctr" eaLnBrk="1" hangingPunct="1"/>
            <a:r>
              <a:rPr lang="en-US" sz="1800" b="1">
                <a:solidFill>
                  <a:srgbClr val="FFFF00"/>
                </a:solidFill>
              </a:rPr>
              <a:t>A</a:t>
            </a:r>
            <a:r>
              <a:rPr lang="en-US" sz="1800" b="1" baseline="-25000">
                <a:solidFill>
                  <a:srgbClr val="FFFF00"/>
                </a:solidFill>
              </a:rPr>
              <a:t>19</a:t>
            </a:r>
            <a:r>
              <a:rPr lang="en-US" sz="1800" b="1">
                <a:solidFill>
                  <a:srgbClr val="FFFF00"/>
                </a:solidFill>
              </a:rPr>
              <a:t> – A</a:t>
            </a:r>
            <a:r>
              <a:rPr lang="en-US" sz="1800" b="1" baseline="-25000">
                <a:solidFill>
                  <a:srgbClr val="FFFF00"/>
                </a:solidFill>
              </a:rPr>
              <a:t>16</a:t>
            </a:r>
            <a:endParaRPr lang="en-US" sz="1800" b="1">
              <a:solidFill>
                <a:srgbClr val="FFFF00"/>
              </a:solidFill>
            </a:endParaRPr>
          </a:p>
        </p:txBody>
      </p:sp>
      <p:sp>
        <p:nvSpPr>
          <p:cNvPr id="542761" name="AutoShape 41"/>
          <p:cNvSpPr>
            <a:spLocks noChangeArrowheads="1"/>
          </p:cNvSpPr>
          <p:nvPr/>
        </p:nvSpPr>
        <p:spPr bwMode="auto">
          <a:xfrm>
            <a:off x="3810000" y="1447800"/>
            <a:ext cx="3810000" cy="304800"/>
          </a:xfrm>
          <a:prstGeom prst="hexagon">
            <a:avLst>
              <a:gd name="adj" fmla="val 23438"/>
              <a:gd name="vf" fmla="val 115470"/>
            </a:avLst>
          </a:prstGeom>
          <a:noFill/>
          <a:ln w="31750">
            <a:solidFill>
              <a:schemeClr val="accent4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algn="ctr" eaLnBrk="1" hangingPunct="1"/>
            <a:r>
              <a:rPr lang="en-US" sz="1800" b="1">
                <a:solidFill>
                  <a:srgbClr val="FFFF00"/>
                </a:solidFill>
              </a:rPr>
              <a:t>S</a:t>
            </a:r>
            <a:r>
              <a:rPr lang="en-US" sz="1800" b="1" baseline="-25000">
                <a:solidFill>
                  <a:srgbClr val="FFFF00"/>
                </a:solidFill>
              </a:rPr>
              <a:t>7</a:t>
            </a:r>
            <a:r>
              <a:rPr lang="en-US" sz="1800" b="1">
                <a:solidFill>
                  <a:srgbClr val="FFFF00"/>
                </a:solidFill>
              </a:rPr>
              <a:t> – S</a:t>
            </a:r>
            <a:r>
              <a:rPr lang="en-US" sz="1800" b="1" baseline="-25000">
                <a:solidFill>
                  <a:srgbClr val="FFFF00"/>
                </a:solidFill>
              </a:rPr>
              <a:t>3</a:t>
            </a:r>
            <a:endParaRPr lang="en-US" sz="1800" b="1">
              <a:solidFill>
                <a:srgbClr val="FFFF00"/>
              </a:solidFill>
            </a:endParaRPr>
          </a:p>
        </p:txBody>
      </p:sp>
      <p:sp>
        <p:nvSpPr>
          <p:cNvPr id="7209" name="Line 42"/>
          <p:cNvSpPr>
            <a:spLocks noChangeShapeType="1"/>
          </p:cNvSpPr>
          <p:nvPr/>
        </p:nvSpPr>
        <p:spPr bwMode="auto">
          <a:xfrm flipH="1">
            <a:off x="1371600" y="1447800"/>
            <a:ext cx="76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7210" name="Line 43"/>
          <p:cNvSpPr>
            <a:spLocks noChangeShapeType="1"/>
          </p:cNvSpPr>
          <p:nvPr/>
        </p:nvSpPr>
        <p:spPr bwMode="auto">
          <a:xfrm flipH="1">
            <a:off x="1371600" y="1752600"/>
            <a:ext cx="76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542764" name="Line 44"/>
          <p:cNvSpPr>
            <a:spLocks noChangeShapeType="1"/>
          </p:cNvSpPr>
          <p:nvPr/>
        </p:nvSpPr>
        <p:spPr bwMode="auto">
          <a:xfrm>
            <a:off x="7696200" y="1447800"/>
            <a:ext cx="1066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542765" name="Line 45"/>
          <p:cNvSpPr>
            <a:spLocks noChangeShapeType="1"/>
          </p:cNvSpPr>
          <p:nvPr/>
        </p:nvSpPr>
        <p:spPr bwMode="auto">
          <a:xfrm>
            <a:off x="7696200" y="1752600"/>
            <a:ext cx="1066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542766" name="AutoShape 46"/>
          <p:cNvSpPr>
            <a:spLocks noChangeArrowheads="1"/>
          </p:cNvSpPr>
          <p:nvPr/>
        </p:nvSpPr>
        <p:spPr bwMode="auto">
          <a:xfrm>
            <a:off x="2286000" y="2057400"/>
            <a:ext cx="1524000" cy="304800"/>
          </a:xfrm>
          <a:prstGeom prst="hexagon">
            <a:avLst>
              <a:gd name="adj" fmla="val 43750"/>
              <a:gd name="vf" fmla="val 115470"/>
            </a:avLst>
          </a:prstGeom>
          <a:noFill/>
          <a:ln w="31750">
            <a:solidFill>
              <a:schemeClr val="accent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algn="ctr" eaLnBrk="1" hangingPunct="1"/>
            <a:r>
              <a:rPr lang="en-US" sz="1800" b="1">
                <a:solidFill>
                  <a:srgbClr val="FFFF00"/>
                </a:solidFill>
              </a:rPr>
              <a:t>A</a:t>
            </a:r>
            <a:r>
              <a:rPr lang="en-US" sz="1800" b="1" baseline="-25000">
                <a:solidFill>
                  <a:srgbClr val="FFFF00"/>
                </a:solidFill>
              </a:rPr>
              <a:t>15</a:t>
            </a:r>
            <a:r>
              <a:rPr lang="en-US" sz="1800" b="1">
                <a:solidFill>
                  <a:srgbClr val="FFFF00"/>
                </a:solidFill>
              </a:rPr>
              <a:t>-A</a:t>
            </a:r>
            <a:r>
              <a:rPr lang="en-US" sz="1800" b="1" baseline="-25000">
                <a:solidFill>
                  <a:srgbClr val="FFFF00"/>
                </a:solidFill>
              </a:rPr>
              <a:t>0</a:t>
            </a:r>
            <a:endParaRPr lang="en-US" sz="1800" b="1">
              <a:solidFill>
                <a:srgbClr val="FFFF00"/>
              </a:solidFill>
            </a:endParaRPr>
          </a:p>
        </p:txBody>
      </p:sp>
      <p:sp>
        <p:nvSpPr>
          <p:cNvPr id="542767" name="AutoShape 47"/>
          <p:cNvSpPr>
            <a:spLocks noChangeArrowheads="1"/>
          </p:cNvSpPr>
          <p:nvPr/>
        </p:nvSpPr>
        <p:spPr bwMode="auto">
          <a:xfrm>
            <a:off x="5105400" y="2057400"/>
            <a:ext cx="2286000" cy="304800"/>
          </a:xfrm>
          <a:prstGeom prst="hexagon">
            <a:avLst>
              <a:gd name="adj" fmla="val 53403"/>
              <a:gd name="vf" fmla="val 115470"/>
            </a:avLst>
          </a:prstGeom>
          <a:noFill/>
          <a:ln w="31750">
            <a:solidFill>
              <a:schemeClr val="accent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algn="ctr" eaLnBrk="1" hangingPunct="1"/>
            <a:r>
              <a:rPr lang="en-US" sz="1800" b="1">
                <a:solidFill>
                  <a:srgbClr val="FFFF00"/>
                </a:solidFill>
              </a:rPr>
              <a:t>Data</a:t>
            </a:r>
          </a:p>
        </p:txBody>
      </p:sp>
      <p:sp>
        <p:nvSpPr>
          <p:cNvPr id="542768" name="Line 48"/>
          <p:cNvSpPr>
            <a:spLocks noChangeShapeType="1"/>
          </p:cNvSpPr>
          <p:nvPr/>
        </p:nvSpPr>
        <p:spPr bwMode="auto">
          <a:xfrm>
            <a:off x="3810000" y="2209800"/>
            <a:ext cx="1295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542769" name="Line 49"/>
          <p:cNvSpPr>
            <a:spLocks noChangeShapeType="1"/>
          </p:cNvSpPr>
          <p:nvPr/>
        </p:nvSpPr>
        <p:spPr bwMode="auto">
          <a:xfrm flipV="1">
            <a:off x="7620000" y="1447800"/>
            <a:ext cx="87313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542770" name="Line 50"/>
          <p:cNvSpPr>
            <a:spLocks noChangeShapeType="1"/>
          </p:cNvSpPr>
          <p:nvPr/>
        </p:nvSpPr>
        <p:spPr bwMode="auto">
          <a:xfrm>
            <a:off x="7620000" y="1600200"/>
            <a:ext cx="87313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7218" name="Line 51"/>
          <p:cNvSpPr>
            <a:spLocks noChangeShapeType="1"/>
          </p:cNvSpPr>
          <p:nvPr/>
        </p:nvSpPr>
        <p:spPr bwMode="auto">
          <a:xfrm>
            <a:off x="2133600" y="1447800"/>
            <a:ext cx="1524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7219" name="Line 52"/>
          <p:cNvSpPr>
            <a:spLocks noChangeShapeType="1"/>
          </p:cNvSpPr>
          <p:nvPr/>
        </p:nvSpPr>
        <p:spPr bwMode="auto">
          <a:xfrm flipV="1">
            <a:off x="2133600" y="1600200"/>
            <a:ext cx="1524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7220" name="Line 53"/>
          <p:cNvSpPr>
            <a:spLocks noChangeShapeType="1"/>
          </p:cNvSpPr>
          <p:nvPr/>
        </p:nvSpPr>
        <p:spPr bwMode="auto">
          <a:xfrm flipH="1">
            <a:off x="1371600" y="2057400"/>
            <a:ext cx="76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7221" name="Line 54"/>
          <p:cNvSpPr>
            <a:spLocks noChangeShapeType="1"/>
          </p:cNvSpPr>
          <p:nvPr/>
        </p:nvSpPr>
        <p:spPr bwMode="auto">
          <a:xfrm flipH="1">
            <a:off x="1371600" y="2362200"/>
            <a:ext cx="76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7222" name="Line 55"/>
          <p:cNvSpPr>
            <a:spLocks noChangeShapeType="1"/>
          </p:cNvSpPr>
          <p:nvPr/>
        </p:nvSpPr>
        <p:spPr bwMode="auto">
          <a:xfrm>
            <a:off x="2133600" y="2057400"/>
            <a:ext cx="1524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7223" name="Line 56"/>
          <p:cNvSpPr>
            <a:spLocks noChangeShapeType="1"/>
          </p:cNvSpPr>
          <p:nvPr/>
        </p:nvSpPr>
        <p:spPr bwMode="auto">
          <a:xfrm flipV="1">
            <a:off x="2133600" y="2209800"/>
            <a:ext cx="1524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542777" name="Line 57"/>
          <p:cNvSpPr>
            <a:spLocks noChangeShapeType="1"/>
          </p:cNvSpPr>
          <p:nvPr/>
        </p:nvSpPr>
        <p:spPr bwMode="auto">
          <a:xfrm>
            <a:off x="8458200" y="2057400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542778" name="Line 58"/>
          <p:cNvSpPr>
            <a:spLocks noChangeShapeType="1"/>
          </p:cNvSpPr>
          <p:nvPr/>
        </p:nvSpPr>
        <p:spPr bwMode="auto">
          <a:xfrm>
            <a:off x="8458200" y="2362200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542779" name="Line 59"/>
          <p:cNvSpPr>
            <a:spLocks noChangeShapeType="1"/>
          </p:cNvSpPr>
          <p:nvPr/>
        </p:nvSpPr>
        <p:spPr bwMode="auto">
          <a:xfrm flipV="1">
            <a:off x="8382000" y="2057400"/>
            <a:ext cx="87313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542780" name="Line 60"/>
          <p:cNvSpPr>
            <a:spLocks noChangeShapeType="1"/>
          </p:cNvSpPr>
          <p:nvPr/>
        </p:nvSpPr>
        <p:spPr bwMode="auto">
          <a:xfrm>
            <a:off x="8382000" y="2209800"/>
            <a:ext cx="87313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542781" name="Line 61"/>
          <p:cNvSpPr>
            <a:spLocks noChangeShapeType="1"/>
          </p:cNvSpPr>
          <p:nvPr/>
        </p:nvSpPr>
        <p:spPr bwMode="auto">
          <a:xfrm>
            <a:off x="7391400" y="2209800"/>
            <a:ext cx="99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7229" name="Line 62"/>
          <p:cNvSpPr>
            <a:spLocks noChangeShapeType="1"/>
          </p:cNvSpPr>
          <p:nvPr/>
        </p:nvSpPr>
        <p:spPr bwMode="auto">
          <a:xfrm flipH="1">
            <a:off x="1371600" y="2667000"/>
            <a:ext cx="76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7230" name="Line 63"/>
          <p:cNvSpPr>
            <a:spLocks noChangeShapeType="1"/>
          </p:cNvSpPr>
          <p:nvPr/>
        </p:nvSpPr>
        <p:spPr bwMode="auto">
          <a:xfrm flipH="1">
            <a:off x="1371600" y="2971800"/>
            <a:ext cx="76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7231" name="Line 64"/>
          <p:cNvSpPr>
            <a:spLocks noChangeShapeType="1"/>
          </p:cNvSpPr>
          <p:nvPr/>
        </p:nvSpPr>
        <p:spPr bwMode="auto">
          <a:xfrm>
            <a:off x="2133600" y="2667000"/>
            <a:ext cx="152400" cy="15240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7232" name="Line 65"/>
          <p:cNvSpPr>
            <a:spLocks noChangeShapeType="1"/>
          </p:cNvSpPr>
          <p:nvPr/>
        </p:nvSpPr>
        <p:spPr bwMode="auto">
          <a:xfrm flipV="1">
            <a:off x="2133600" y="2819400"/>
            <a:ext cx="152400" cy="15240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542786" name="AutoShape 66"/>
          <p:cNvSpPr>
            <a:spLocks noChangeArrowheads="1"/>
          </p:cNvSpPr>
          <p:nvPr/>
        </p:nvSpPr>
        <p:spPr bwMode="auto">
          <a:xfrm>
            <a:off x="2286000" y="2667000"/>
            <a:ext cx="5638800" cy="304800"/>
          </a:xfrm>
          <a:prstGeom prst="hexagon">
            <a:avLst>
              <a:gd name="adj" fmla="val 62523"/>
              <a:gd name="vf" fmla="val 115470"/>
            </a:avLst>
          </a:prstGeom>
          <a:noFill/>
          <a:ln w="31750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542787" name="Line 67"/>
          <p:cNvSpPr>
            <a:spLocks noChangeShapeType="1"/>
          </p:cNvSpPr>
          <p:nvPr/>
        </p:nvSpPr>
        <p:spPr bwMode="auto">
          <a:xfrm>
            <a:off x="8001000" y="2667000"/>
            <a:ext cx="838200" cy="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542788" name="Line 68"/>
          <p:cNvSpPr>
            <a:spLocks noChangeShapeType="1"/>
          </p:cNvSpPr>
          <p:nvPr/>
        </p:nvSpPr>
        <p:spPr bwMode="auto">
          <a:xfrm>
            <a:off x="8001000" y="2971800"/>
            <a:ext cx="914400" cy="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542789" name="Line 69"/>
          <p:cNvSpPr>
            <a:spLocks noChangeShapeType="1"/>
          </p:cNvSpPr>
          <p:nvPr/>
        </p:nvSpPr>
        <p:spPr bwMode="auto">
          <a:xfrm flipV="1">
            <a:off x="7924800" y="2667000"/>
            <a:ext cx="87313" cy="152400"/>
          </a:xfrm>
          <a:prstGeom prst="line">
            <a:avLst/>
          </a:prstGeom>
          <a:noFill/>
          <a:ln w="3175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542790" name="Line 70"/>
          <p:cNvSpPr>
            <a:spLocks noChangeShapeType="1"/>
          </p:cNvSpPr>
          <p:nvPr/>
        </p:nvSpPr>
        <p:spPr bwMode="auto">
          <a:xfrm>
            <a:off x="7924800" y="2819400"/>
            <a:ext cx="87313" cy="152400"/>
          </a:xfrm>
          <a:prstGeom prst="line">
            <a:avLst/>
          </a:prstGeom>
          <a:noFill/>
          <a:ln w="3175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7238" name="Line 71"/>
          <p:cNvSpPr>
            <a:spLocks noChangeShapeType="1"/>
          </p:cNvSpPr>
          <p:nvPr/>
        </p:nvSpPr>
        <p:spPr bwMode="auto">
          <a:xfrm>
            <a:off x="1295400" y="3581400"/>
            <a:ext cx="838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542792" name="Line 72"/>
          <p:cNvSpPr>
            <a:spLocks noChangeShapeType="1"/>
          </p:cNvSpPr>
          <p:nvPr/>
        </p:nvSpPr>
        <p:spPr bwMode="auto">
          <a:xfrm>
            <a:off x="2438400" y="3276600"/>
            <a:ext cx="762000" cy="0"/>
          </a:xfrm>
          <a:prstGeom prst="line">
            <a:avLst/>
          </a:prstGeom>
          <a:noFill/>
          <a:ln w="31750">
            <a:solidFill>
              <a:srgbClr val="FF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542793" name="Line 73"/>
          <p:cNvSpPr>
            <a:spLocks noChangeShapeType="1"/>
          </p:cNvSpPr>
          <p:nvPr/>
        </p:nvSpPr>
        <p:spPr bwMode="auto">
          <a:xfrm>
            <a:off x="3200400" y="3276600"/>
            <a:ext cx="304800" cy="304800"/>
          </a:xfrm>
          <a:prstGeom prst="line">
            <a:avLst/>
          </a:prstGeom>
          <a:noFill/>
          <a:ln w="31750">
            <a:solidFill>
              <a:srgbClr val="FF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542794" name="Line 74"/>
          <p:cNvSpPr>
            <a:spLocks noChangeShapeType="1"/>
          </p:cNvSpPr>
          <p:nvPr/>
        </p:nvSpPr>
        <p:spPr bwMode="auto">
          <a:xfrm flipV="1">
            <a:off x="2133600" y="3276600"/>
            <a:ext cx="304800" cy="304800"/>
          </a:xfrm>
          <a:prstGeom prst="line">
            <a:avLst/>
          </a:prstGeom>
          <a:noFill/>
          <a:ln w="31750">
            <a:solidFill>
              <a:srgbClr val="FF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542795" name="Line 75"/>
          <p:cNvSpPr>
            <a:spLocks noChangeShapeType="1"/>
          </p:cNvSpPr>
          <p:nvPr/>
        </p:nvSpPr>
        <p:spPr bwMode="auto">
          <a:xfrm>
            <a:off x="3505200" y="3581400"/>
            <a:ext cx="533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542796" name="Line 76"/>
          <p:cNvSpPr>
            <a:spLocks noChangeShapeType="1"/>
          </p:cNvSpPr>
          <p:nvPr/>
        </p:nvSpPr>
        <p:spPr bwMode="auto">
          <a:xfrm>
            <a:off x="1676400" y="3810000"/>
            <a:ext cx="304800" cy="304800"/>
          </a:xfrm>
          <a:prstGeom prst="line">
            <a:avLst/>
          </a:prstGeom>
          <a:noFill/>
          <a:ln w="31750">
            <a:solidFill>
              <a:schemeClr val="accent3">
                <a:lumMod val="60000"/>
                <a:lumOff val="40000"/>
              </a:schemeClr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7244" name="Line 77"/>
          <p:cNvSpPr>
            <a:spLocks noChangeShapeType="1"/>
          </p:cNvSpPr>
          <p:nvPr/>
        </p:nvSpPr>
        <p:spPr bwMode="auto">
          <a:xfrm flipH="1">
            <a:off x="1295400" y="3810000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542798" name="Line 78"/>
          <p:cNvSpPr>
            <a:spLocks noChangeShapeType="1"/>
          </p:cNvSpPr>
          <p:nvPr/>
        </p:nvSpPr>
        <p:spPr bwMode="auto">
          <a:xfrm flipV="1">
            <a:off x="7467600" y="3810000"/>
            <a:ext cx="304800" cy="304800"/>
          </a:xfrm>
          <a:prstGeom prst="line">
            <a:avLst/>
          </a:prstGeom>
          <a:noFill/>
          <a:ln w="31750">
            <a:solidFill>
              <a:schemeClr val="accent3">
                <a:lumMod val="60000"/>
                <a:lumOff val="40000"/>
              </a:schemeClr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542799" name="Line 79"/>
          <p:cNvSpPr>
            <a:spLocks noChangeShapeType="1"/>
          </p:cNvSpPr>
          <p:nvPr/>
        </p:nvSpPr>
        <p:spPr bwMode="auto">
          <a:xfrm>
            <a:off x="1981200" y="4114800"/>
            <a:ext cx="5486400" cy="0"/>
          </a:xfrm>
          <a:prstGeom prst="line">
            <a:avLst/>
          </a:prstGeom>
          <a:noFill/>
          <a:ln w="31750">
            <a:solidFill>
              <a:schemeClr val="accent3">
                <a:lumMod val="60000"/>
                <a:lumOff val="40000"/>
              </a:schemeClr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542800" name="Line 80"/>
          <p:cNvSpPr>
            <a:spLocks noChangeShapeType="1"/>
          </p:cNvSpPr>
          <p:nvPr/>
        </p:nvSpPr>
        <p:spPr bwMode="auto">
          <a:xfrm>
            <a:off x="7772400" y="3810000"/>
            <a:ext cx="1066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7248" name="Line 81"/>
          <p:cNvSpPr>
            <a:spLocks noChangeShapeType="1"/>
          </p:cNvSpPr>
          <p:nvPr/>
        </p:nvSpPr>
        <p:spPr bwMode="auto">
          <a:xfrm flipH="1">
            <a:off x="1295400" y="4419600"/>
            <a:ext cx="2667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542802" name="Line 82"/>
          <p:cNvSpPr>
            <a:spLocks noChangeShapeType="1"/>
          </p:cNvSpPr>
          <p:nvPr/>
        </p:nvSpPr>
        <p:spPr bwMode="auto">
          <a:xfrm>
            <a:off x="3962400" y="4419600"/>
            <a:ext cx="304800" cy="304800"/>
          </a:xfrm>
          <a:prstGeom prst="line">
            <a:avLst/>
          </a:prstGeom>
          <a:noFill/>
          <a:ln w="31750">
            <a:solidFill>
              <a:srgbClr val="FF66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7250" name="Line 83"/>
          <p:cNvSpPr>
            <a:spLocks noChangeShapeType="1"/>
          </p:cNvSpPr>
          <p:nvPr/>
        </p:nvSpPr>
        <p:spPr bwMode="auto">
          <a:xfrm flipH="1">
            <a:off x="1295400" y="4953000"/>
            <a:ext cx="3200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542804" name="Line 84"/>
          <p:cNvSpPr>
            <a:spLocks noChangeShapeType="1"/>
          </p:cNvSpPr>
          <p:nvPr/>
        </p:nvSpPr>
        <p:spPr bwMode="auto">
          <a:xfrm>
            <a:off x="4495800" y="4953000"/>
            <a:ext cx="304800" cy="304800"/>
          </a:xfrm>
          <a:prstGeom prst="line">
            <a:avLst/>
          </a:prstGeom>
          <a:noFill/>
          <a:ln w="31750">
            <a:solidFill>
              <a:srgbClr val="6666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542805" name="Line 85"/>
          <p:cNvSpPr>
            <a:spLocks noChangeShapeType="1"/>
          </p:cNvSpPr>
          <p:nvPr/>
        </p:nvSpPr>
        <p:spPr bwMode="auto">
          <a:xfrm>
            <a:off x="4267200" y="4724400"/>
            <a:ext cx="2743200" cy="0"/>
          </a:xfrm>
          <a:prstGeom prst="line">
            <a:avLst/>
          </a:prstGeom>
          <a:noFill/>
          <a:ln w="31750">
            <a:solidFill>
              <a:srgbClr val="FF66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542806" name="Line 86"/>
          <p:cNvSpPr>
            <a:spLocks noChangeShapeType="1"/>
          </p:cNvSpPr>
          <p:nvPr/>
        </p:nvSpPr>
        <p:spPr bwMode="auto">
          <a:xfrm flipV="1">
            <a:off x="7010400" y="4419600"/>
            <a:ext cx="304800" cy="304800"/>
          </a:xfrm>
          <a:prstGeom prst="line">
            <a:avLst/>
          </a:prstGeom>
          <a:noFill/>
          <a:ln w="31750">
            <a:solidFill>
              <a:srgbClr val="FF66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542807" name="Line 87"/>
          <p:cNvSpPr>
            <a:spLocks noChangeShapeType="1"/>
          </p:cNvSpPr>
          <p:nvPr/>
        </p:nvSpPr>
        <p:spPr bwMode="auto">
          <a:xfrm>
            <a:off x="7315200" y="4419600"/>
            <a:ext cx="1447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542808" name="Line 88"/>
          <p:cNvSpPr>
            <a:spLocks noChangeShapeType="1"/>
          </p:cNvSpPr>
          <p:nvPr/>
        </p:nvSpPr>
        <p:spPr bwMode="auto">
          <a:xfrm flipV="1">
            <a:off x="6629400" y="4953000"/>
            <a:ext cx="304800" cy="304800"/>
          </a:xfrm>
          <a:prstGeom prst="line">
            <a:avLst/>
          </a:prstGeom>
          <a:noFill/>
          <a:ln w="31750">
            <a:solidFill>
              <a:srgbClr val="6666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542809" name="Line 89"/>
          <p:cNvSpPr>
            <a:spLocks noChangeShapeType="1"/>
          </p:cNvSpPr>
          <p:nvPr/>
        </p:nvSpPr>
        <p:spPr bwMode="auto">
          <a:xfrm>
            <a:off x="4800600" y="5257800"/>
            <a:ext cx="1828800" cy="0"/>
          </a:xfrm>
          <a:prstGeom prst="line">
            <a:avLst/>
          </a:prstGeom>
          <a:noFill/>
          <a:ln w="31750">
            <a:solidFill>
              <a:srgbClr val="6666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542810" name="Line 90"/>
          <p:cNvSpPr>
            <a:spLocks noChangeShapeType="1"/>
          </p:cNvSpPr>
          <p:nvPr/>
        </p:nvSpPr>
        <p:spPr bwMode="auto">
          <a:xfrm>
            <a:off x="6934200" y="4953000"/>
            <a:ext cx="1752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7258" name="Text Box 91"/>
          <p:cNvSpPr txBox="1">
            <a:spLocks noChangeArrowheads="1"/>
          </p:cNvSpPr>
          <p:nvPr/>
        </p:nvSpPr>
        <p:spPr bwMode="auto">
          <a:xfrm>
            <a:off x="76200" y="1371600"/>
            <a:ext cx="22098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800" b="1">
                <a:solidFill>
                  <a:srgbClr val="FFFF00"/>
                </a:solidFill>
              </a:rPr>
              <a:t>A</a:t>
            </a:r>
            <a:r>
              <a:rPr lang="en-US" sz="1800" b="1" baseline="-25000">
                <a:solidFill>
                  <a:srgbClr val="FFFF00"/>
                </a:solidFill>
              </a:rPr>
              <a:t>19</a:t>
            </a:r>
            <a:r>
              <a:rPr lang="en-US" sz="1800" b="1">
                <a:solidFill>
                  <a:srgbClr val="FFFF00"/>
                </a:solidFill>
              </a:rPr>
              <a:t>-A</a:t>
            </a:r>
            <a:r>
              <a:rPr lang="en-US" sz="1800" b="1" baseline="-25000">
                <a:solidFill>
                  <a:srgbClr val="FFFF00"/>
                </a:solidFill>
              </a:rPr>
              <a:t>16</a:t>
            </a:r>
            <a:r>
              <a:rPr lang="en-US" sz="1800" b="1">
                <a:solidFill>
                  <a:srgbClr val="FFFF00"/>
                </a:solidFill>
              </a:rPr>
              <a:t>/S</a:t>
            </a:r>
            <a:r>
              <a:rPr lang="en-US" sz="1800" b="1" baseline="-25000">
                <a:solidFill>
                  <a:srgbClr val="FFFF00"/>
                </a:solidFill>
              </a:rPr>
              <a:t>6</a:t>
            </a:r>
            <a:r>
              <a:rPr lang="en-US" sz="1800" b="1">
                <a:solidFill>
                  <a:srgbClr val="FFFF00"/>
                </a:solidFill>
              </a:rPr>
              <a:t>–S</a:t>
            </a:r>
            <a:r>
              <a:rPr lang="en-US" sz="1800" b="1" baseline="-25000">
                <a:solidFill>
                  <a:srgbClr val="FFFF00"/>
                </a:solidFill>
              </a:rPr>
              <a:t>3</a:t>
            </a:r>
            <a:endParaRPr lang="en-US" sz="1800" b="1">
              <a:solidFill>
                <a:srgbClr val="FFFF00"/>
              </a:solidFill>
            </a:endParaRPr>
          </a:p>
        </p:txBody>
      </p:sp>
      <p:sp>
        <p:nvSpPr>
          <p:cNvPr id="7259" name="Text Box 92"/>
          <p:cNvSpPr txBox="1">
            <a:spLocks noChangeArrowheads="1"/>
          </p:cNvSpPr>
          <p:nvPr/>
        </p:nvSpPr>
        <p:spPr bwMode="auto">
          <a:xfrm>
            <a:off x="381000" y="762000"/>
            <a:ext cx="9906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800" b="1">
                <a:solidFill>
                  <a:srgbClr val="FFFF00"/>
                </a:solidFill>
              </a:rPr>
              <a:t>CLK</a:t>
            </a:r>
          </a:p>
        </p:txBody>
      </p:sp>
      <p:sp>
        <p:nvSpPr>
          <p:cNvPr id="7260" name="Text Box 93"/>
          <p:cNvSpPr txBox="1">
            <a:spLocks noChangeArrowheads="1"/>
          </p:cNvSpPr>
          <p:nvPr/>
        </p:nvSpPr>
        <p:spPr bwMode="auto">
          <a:xfrm>
            <a:off x="76200" y="1981200"/>
            <a:ext cx="17526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800" b="1">
                <a:solidFill>
                  <a:srgbClr val="FFFF00"/>
                </a:solidFill>
              </a:rPr>
              <a:t>AD</a:t>
            </a:r>
            <a:r>
              <a:rPr lang="en-US" sz="1800" b="1" baseline="-25000">
                <a:solidFill>
                  <a:srgbClr val="FFFF00"/>
                </a:solidFill>
              </a:rPr>
              <a:t>19</a:t>
            </a:r>
            <a:r>
              <a:rPr lang="en-US" sz="1800" b="1">
                <a:solidFill>
                  <a:srgbClr val="FFFF00"/>
                </a:solidFill>
              </a:rPr>
              <a:t>- AD</a:t>
            </a:r>
            <a:r>
              <a:rPr lang="en-US" sz="1800" b="1" baseline="-25000">
                <a:solidFill>
                  <a:srgbClr val="FFFF00"/>
                </a:solidFill>
              </a:rPr>
              <a:t>16</a:t>
            </a:r>
            <a:endParaRPr lang="en-US" sz="1800" b="1">
              <a:solidFill>
                <a:srgbClr val="FFFF00"/>
              </a:solidFill>
            </a:endParaRPr>
          </a:p>
        </p:txBody>
      </p:sp>
      <p:sp>
        <p:nvSpPr>
          <p:cNvPr id="7261" name="Text Box 94"/>
          <p:cNvSpPr txBox="1">
            <a:spLocks noChangeArrowheads="1"/>
          </p:cNvSpPr>
          <p:nvPr/>
        </p:nvSpPr>
        <p:spPr bwMode="auto">
          <a:xfrm>
            <a:off x="76200" y="2590800"/>
            <a:ext cx="17526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800" b="1">
                <a:solidFill>
                  <a:srgbClr val="FFFF00"/>
                </a:solidFill>
              </a:rPr>
              <a:t>M/IO’</a:t>
            </a:r>
          </a:p>
        </p:txBody>
      </p:sp>
      <p:sp>
        <p:nvSpPr>
          <p:cNvPr id="7262" name="Text Box 95"/>
          <p:cNvSpPr txBox="1">
            <a:spLocks noChangeArrowheads="1"/>
          </p:cNvSpPr>
          <p:nvPr/>
        </p:nvSpPr>
        <p:spPr bwMode="auto">
          <a:xfrm>
            <a:off x="76200" y="3276600"/>
            <a:ext cx="17526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800" b="1">
                <a:solidFill>
                  <a:srgbClr val="FFFF00"/>
                </a:solidFill>
              </a:rPr>
              <a:t>ALE</a:t>
            </a:r>
          </a:p>
        </p:txBody>
      </p:sp>
      <p:sp>
        <p:nvSpPr>
          <p:cNvPr id="7263" name="Text Box 96"/>
          <p:cNvSpPr txBox="1">
            <a:spLocks noChangeArrowheads="1"/>
          </p:cNvSpPr>
          <p:nvPr/>
        </p:nvSpPr>
        <p:spPr bwMode="auto">
          <a:xfrm>
            <a:off x="76200" y="3641725"/>
            <a:ext cx="17526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800" b="1">
                <a:solidFill>
                  <a:srgbClr val="FFFF00"/>
                </a:solidFill>
              </a:rPr>
              <a:t>DT/R’</a:t>
            </a:r>
          </a:p>
        </p:txBody>
      </p:sp>
      <p:sp>
        <p:nvSpPr>
          <p:cNvPr id="7264" name="Text Box 97"/>
          <p:cNvSpPr txBox="1">
            <a:spLocks noChangeArrowheads="1"/>
          </p:cNvSpPr>
          <p:nvPr/>
        </p:nvSpPr>
        <p:spPr bwMode="auto">
          <a:xfrm>
            <a:off x="76200" y="4175125"/>
            <a:ext cx="17526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800" b="1">
                <a:solidFill>
                  <a:srgbClr val="FFFF00"/>
                </a:solidFill>
              </a:rPr>
              <a:t>RD’</a:t>
            </a:r>
          </a:p>
        </p:txBody>
      </p:sp>
      <p:sp>
        <p:nvSpPr>
          <p:cNvPr id="7265" name="Text Box 98"/>
          <p:cNvSpPr txBox="1">
            <a:spLocks noChangeArrowheads="1"/>
          </p:cNvSpPr>
          <p:nvPr/>
        </p:nvSpPr>
        <p:spPr bwMode="auto">
          <a:xfrm>
            <a:off x="76200" y="4708525"/>
            <a:ext cx="17526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800" b="1">
                <a:solidFill>
                  <a:srgbClr val="FFFF00"/>
                </a:solidFill>
              </a:rPr>
              <a:t>DEN’</a:t>
            </a:r>
          </a:p>
        </p:txBody>
      </p:sp>
      <p:sp>
        <p:nvSpPr>
          <p:cNvPr id="7266" name="Line 99"/>
          <p:cNvSpPr>
            <a:spLocks noChangeShapeType="1"/>
          </p:cNvSpPr>
          <p:nvPr/>
        </p:nvSpPr>
        <p:spPr bwMode="auto">
          <a:xfrm flipH="1">
            <a:off x="1828800" y="5638800"/>
            <a:ext cx="304800" cy="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7267" name="Line 100"/>
          <p:cNvSpPr>
            <a:spLocks noChangeShapeType="1"/>
          </p:cNvSpPr>
          <p:nvPr/>
        </p:nvSpPr>
        <p:spPr bwMode="auto">
          <a:xfrm>
            <a:off x="3048000" y="5638800"/>
            <a:ext cx="304800" cy="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7268" name="Text Box 101"/>
          <p:cNvSpPr txBox="1">
            <a:spLocks noChangeArrowheads="1"/>
          </p:cNvSpPr>
          <p:nvPr/>
        </p:nvSpPr>
        <p:spPr bwMode="auto">
          <a:xfrm>
            <a:off x="2133600" y="5410200"/>
            <a:ext cx="9906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800" b="1">
                <a:solidFill>
                  <a:srgbClr val="FFFF00"/>
                </a:solidFill>
              </a:rPr>
              <a:t>200 ns</a:t>
            </a:r>
          </a:p>
        </p:txBody>
      </p:sp>
      <p:sp>
        <p:nvSpPr>
          <p:cNvPr id="7269" name="Line 102"/>
          <p:cNvSpPr>
            <a:spLocks noChangeShapeType="1"/>
          </p:cNvSpPr>
          <p:nvPr/>
        </p:nvSpPr>
        <p:spPr bwMode="auto">
          <a:xfrm flipH="1">
            <a:off x="1828800" y="5867400"/>
            <a:ext cx="2286000" cy="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7270" name="Line 103"/>
          <p:cNvSpPr>
            <a:spLocks noChangeShapeType="1"/>
          </p:cNvSpPr>
          <p:nvPr/>
        </p:nvSpPr>
        <p:spPr bwMode="auto">
          <a:xfrm>
            <a:off x="5715000" y="5867400"/>
            <a:ext cx="2209800" cy="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7271" name="Text Box 104"/>
          <p:cNvSpPr txBox="1">
            <a:spLocks noChangeArrowheads="1"/>
          </p:cNvSpPr>
          <p:nvPr/>
        </p:nvSpPr>
        <p:spPr bwMode="auto">
          <a:xfrm>
            <a:off x="4419600" y="5622925"/>
            <a:ext cx="9906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800" b="1" dirty="0">
                <a:solidFill>
                  <a:srgbClr val="FFFF00"/>
                </a:solidFill>
              </a:rPr>
              <a:t>800 ns</a:t>
            </a:r>
          </a:p>
        </p:txBody>
      </p:sp>
      <p:sp>
        <p:nvSpPr>
          <p:cNvPr id="542825" name="Line 105"/>
          <p:cNvSpPr>
            <a:spLocks noChangeShapeType="1"/>
          </p:cNvSpPr>
          <p:nvPr/>
        </p:nvSpPr>
        <p:spPr bwMode="auto">
          <a:xfrm>
            <a:off x="1981200" y="2483963"/>
            <a:ext cx="533400" cy="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 type="triangle" w="lg" len="med"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542826" name="Line 106"/>
          <p:cNvSpPr>
            <a:spLocks noChangeShapeType="1"/>
          </p:cNvSpPr>
          <p:nvPr/>
        </p:nvSpPr>
        <p:spPr bwMode="auto">
          <a:xfrm>
            <a:off x="5029200" y="2483963"/>
            <a:ext cx="609600" cy="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 type="triangle" w="lg" len="med"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542827" name="Text Box 107"/>
          <p:cNvSpPr txBox="1">
            <a:spLocks noChangeArrowheads="1"/>
          </p:cNvSpPr>
          <p:nvPr/>
        </p:nvSpPr>
        <p:spPr bwMode="auto">
          <a:xfrm>
            <a:off x="2362200" y="2346325"/>
            <a:ext cx="1981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800" b="1"/>
              <a:t>Address Setup</a:t>
            </a:r>
          </a:p>
        </p:txBody>
      </p:sp>
      <p:sp>
        <p:nvSpPr>
          <p:cNvPr id="542828" name="Text Box 108"/>
          <p:cNvSpPr txBox="1">
            <a:spLocks noChangeArrowheads="1"/>
          </p:cNvSpPr>
          <p:nvPr/>
        </p:nvSpPr>
        <p:spPr bwMode="auto">
          <a:xfrm>
            <a:off x="5791200" y="2340124"/>
            <a:ext cx="1981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800" b="1" dirty="0"/>
              <a:t>Data Setup</a:t>
            </a:r>
          </a:p>
        </p:txBody>
      </p:sp>
      <p:sp>
        <p:nvSpPr>
          <p:cNvPr id="7276" name="Text Box 109"/>
          <p:cNvSpPr txBox="1">
            <a:spLocks noChangeArrowheads="1"/>
          </p:cNvSpPr>
          <p:nvPr/>
        </p:nvSpPr>
        <p:spPr bwMode="auto">
          <a:xfrm>
            <a:off x="2133600" y="6384924"/>
            <a:ext cx="6934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800" b="1" dirty="0">
                <a:solidFill>
                  <a:srgbClr val="FFFF00"/>
                </a:solidFill>
              </a:rPr>
              <a:t> </a:t>
            </a:r>
            <a:r>
              <a:rPr lang="en-US" b="1" dirty="0">
                <a:solidFill>
                  <a:srgbClr val="FFFF00"/>
                </a:solidFill>
              </a:rPr>
              <a:t>Bus Timings for a Read Operation</a:t>
            </a:r>
          </a:p>
        </p:txBody>
      </p:sp>
      <p:sp>
        <p:nvSpPr>
          <p:cNvPr id="7277" name="Line 110"/>
          <p:cNvSpPr>
            <a:spLocks noChangeShapeType="1"/>
          </p:cNvSpPr>
          <p:nvPr/>
        </p:nvSpPr>
        <p:spPr bwMode="auto">
          <a:xfrm>
            <a:off x="5791200" y="914400"/>
            <a:ext cx="152400" cy="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7278" name="Line 112"/>
          <p:cNvSpPr>
            <a:spLocks noChangeShapeType="1"/>
          </p:cNvSpPr>
          <p:nvPr/>
        </p:nvSpPr>
        <p:spPr bwMode="auto">
          <a:xfrm>
            <a:off x="6019800" y="914400"/>
            <a:ext cx="228600" cy="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7279" name="Line 115"/>
          <p:cNvSpPr>
            <a:spLocks noChangeShapeType="1"/>
          </p:cNvSpPr>
          <p:nvPr/>
        </p:nvSpPr>
        <p:spPr bwMode="auto">
          <a:xfrm flipH="1">
            <a:off x="5867400" y="685800"/>
            <a:ext cx="76200" cy="7620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7280" name="Line 116"/>
          <p:cNvSpPr>
            <a:spLocks noChangeShapeType="1"/>
          </p:cNvSpPr>
          <p:nvPr/>
        </p:nvSpPr>
        <p:spPr bwMode="auto">
          <a:xfrm>
            <a:off x="5867400" y="762000"/>
            <a:ext cx="152400" cy="22860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7281" name="Line 117"/>
          <p:cNvSpPr>
            <a:spLocks noChangeShapeType="1"/>
          </p:cNvSpPr>
          <p:nvPr/>
        </p:nvSpPr>
        <p:spPr bwMode="auto">
          <a:xfrm flipH="1">
            <a:off x="5943600" y="990600"/>
            <a:ext cx="76200" cy="7620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7282" name="Line 118"/>
          <p:cNvSpPr>
            <a:spLocks noChangeShapeType="1"/>
          </p:cNvSpPr>
          <p:nvPr/>
        </p:nvSpPr>
        <p:spPr bwMode="auto">
          <a:xfrm flipH="1">
            <a:off x="5943600" y="685800"/>
            <a:ext cx="76200" cy="7620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7283" name="Line 119"/>
          <p:cNvSpPr>
            <a:spLocks noChangeShapeType="1"/>
          </p:cNvSpPr>
          <p:nvPr/>
        </p:nvSpPr>
        <p:spPr bwMode="auto">
          <a:xfrm>
            <a:off x="5943600" y="762000"/>
            <a:ext cx="152400" cy="22860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7284" name="Line 120"/>
          <p:cNvSpPr>
            <a:spLocks noChangeShapeType="1"/>
          </p:cNvSpPr>
          <p:nvPr/>
        </p:nvSpPr>
        <p:spPr bwMode="auto">
          <a:xfrm flipH="1">
            <a:off x="6019800" y="990600"/>
            <a:ext cx="76200" cy="7620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7285" name="Text Box 121"/>
          <p:cNvSpPr txBox="1">
            <a:spLocks noChangeArrowheads="1"/>
          </p:cNvSpPr>
          <p:nvPr/>
        </p:nvSpPr>
        <p:spPr bwMode="auto">
          <a:xfrm>
            <a:off x="5715000" y="242888"/>
            <a:ext cx="6858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800" b="1">
                <a:solidFill>
                  <a:srgbClr val="FF0000"/>
                </a:solidFill>
              </a:rPr>
              <a:t>T</a:t>
            </a:r>
            <a:r>
              <a:rPr lang="en-US" sz="1800" b="1" baseline="-25000">
                <a:solidFill>
                  <a:srgbClr val="FF0000"/>
                </a:solidFill>
              </a:rPr>
              <a:t>w</a:t>
            </a:r>
            <a:endParaRPr lang="en-US" sz="1800" b="1">
              <a:solidFill>
                <a:srgbClr val="FF0000"/>
              </a:solidFill>
            </a:endParaRPr>
          </a:p>
        </p:txBody>
      </p:sp>
      <p:sp>
        <p:nvSpPr>
          <p:cNvPr id="542844" name="AutoShape 124"/>
          <p:cNvSpPr>
            <a:spLocks/>
          </p:cNvSpPr>
          <p:nvPr/>
        </p:nvSpPr>
        <p:spPr bwMode="auto">
          <a:xfrm rot="5400000">
            <a:off x="3581400" y="609600"/>
            <a:ext cx="228600" cy="2819400"/>
          </a:xfrm>
          <a:prstGeom prst="leftBracket">
            <a:avLst>
              <a:gd name="adj" fmla="val 28721"/>
            </a:avLst>
          </a:prstGeom>
          <a:noFill/>
          <a:ln w="25400">
            <a:solidFill>
              <a:schemeClr val="accent1">
                <a:lumMod val="40000"/>
                <a:lumOff val="60000"/>
              </a:schemeClr>
            </a:solidFill>
            <a:prstDash val="dash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01176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Question 3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153400" cy="4411132"/>
          </a:xfrm>
        </p:spPr>
        <p:txBody>
          <a:bodyPr>
            <a:normAutofit/>
          </a:bodyPr>
          <a:lstStyle/>
          <a:p>
            <a:r>
              <a:rPr lang="en-IN" sz="2400" dirty="0" smtClean="0"/>
              <a:t>If an 8086 processor is working at 5 MHz – how much time does 1 MEMR cycle take </a:t>
            </a:r>
            <a:endParaRPr lang="en-IN" sz="2400" dirty="0"/>
          </a:p>
          <a:p>
            <a:pPr lvl="1"/>
            <a:r>
              <a:rPr lang="en-IN" sz="2400" dirty="0" smtClean="0"/>
              <a:t>If there no wait states</a:t>
            </a:r>
          </a:p>
          <a:p>
            <a:pPr lvl="1"/>
            <a:r>
              <a:rPr lang="en-IN" sz="2400" dirty="0" smtClean="0"/>
              <a:t>If there is 1 wait state</a:t>
            </a:r>
          </a:p>
          <a:p>
            <a:r>
              <a:rPr lang="en-IN" sz="2400" dirty="0" smtClean="0"/>
              <a:t>If </a:t>
            </a:r>
            <a:r>
              <a:rPr lang="en-IN" sz="2400" dirty="0"/>
              <a:t>a processor is working at 5 MHz and the memory access time is 750ns. </a:t>
            </a:r>
            <a:r>
              <a:rPr lang="en-IN" sz="2400" dirty="0" smtClean="0"/>
              <a:t>The </a:t>
            </a:r>
            <a:r>
              <a:rPr lang="en-IN" sz="2400" dirty="0"/>
              <a:t>number of wait states required will be </a:t>
            </a:r>
            <a:r>
              <a:rPr lang="en-IN" sz="2400" b="1" u="sng" dirty="0"/>
              <a:t>	</a:t>
            </a:r>
            <a:r>
              <a:rPr lang="en-IN" sz="2400" b="1" dirty="0" smtClean="0"/>
              <a:t> </a:t>
            </a:r>
            <a:r>
              <a:rPr lang="en-IN" sz="2400" dirty="0"/>
              <a:t>, considering an address set-up time of 110ns, data set-up time of 40ns with a latching and buffer delays of 30ns.</a:t>
            </a:r>
            <a:r>
              <a:rPr lang="en-IN" sz="2400" b="1" dirty="0"/>
              <a:t>	</a:t>
            </a:r>
            <a:endParaRPr lang="en-IN" sz="2400" dirty="0" smtClean="0"/>
          </a:p>
        </p:txBody>
      </p:sp>
    </p:spTree>
    <p:extLst>
      <p:ext uri="{BB962C8B-B14F-4D97-AF65-F5344CB8AC3E}">
        <p14:creationId xmlns:p14="http://schemas.microsoft.com/office/powerpoint/2010/main" val="263100036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lestial">
  <a:themeElements>
    <a:clrScheme name="Celestial">
      <a:dk1>
        <a:sysClr val="windowText" lastClr="000000"/>
      </a:dk1>
      <a:lt1>
        <a:sysClr val="window" lastClr="FFFFFF"/>
      </a:lt1>
      <a:dk2>
        <a:srgbClr val="18276C"/>
      </a:dk2>
      <a:lt2>
        <a:srgbClr val="EBEBEB"/>
      </a:lt2>
      <a:accent1>
        <a:srgbClr val="AC3EC1"/>
      </a:accent1>
      <a:accent2>
        <a:srgbClr val="477BD1"/>
      </a:accent2>
      <a:accent3>
        <a:srgbClr val="46B298"/>
      </a:accent3>
      <a:accent4>
        <a:srgbClr val="90BA4C"/>
      </a:accent4>
      <a:accent5>
        <a:srgbClr val="DD9D31"/>
      </a:accent5>
      <a:accent6>
        <a:srgbClr val="E25247"/>
      </a:accent6>
      <a:hlink>
        <a:srgbClr val="C573D2"/>
      </a:hlink>
      <a:folHlink>
        <a:srgbClr val="CCAEE8"/>
      </a:folHlink>
    </a:clrScheme>
    <a:fontScheme name="Celestial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elestial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82000"/>
                <a:alpha val="7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0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1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6000"/>
                <a:hueMod val="100000"/>
                <a:satMod val="180000"/>
                <a:lumMod val="110000"/>
              </a:schemeClr>
            </a:gs>
            <a:gs pos="100000">
              <a:schemeClr val="phClr">
                <a:shade val="96000"/>
                <a:satMod val="160000"/>
                <a:lumMod val="100000"/>
              </a:schemeClr>
            </a:gs>
          </a:gsLst>
          <a:lin ang="4740000" scaled="1"/>
        </a:gradFill>
        <a:blipFill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lestial" id="{C4BB2A3D-0E93-4C5F-B0D2-9D3FCE089CC5}" vid="{42E5908D-19A2-46FD-89FA-638B126129E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Celestial</Template>
  <TotalTime>657</TotalTime>
  <Words>320</Words>
  <Application>Microsoft Office PowerPoint</Application>
  <PresentationFormat>On-screen Show (4:3)</PresentationFormat>
  <Paragraphs>68</Paragraphs>
  <Slides>5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Calibri</vt:lpstr>
      <vt:lpstr>Calibri Light</vt:lpstr>
      <vt:lpstr>Comic Sans MS</vt:lpstr>
      <vt:lpstr>Symbol</vt:lpstr>
      <vt:lpstr>Celestial</vt:lpstr>
      <vt:lpstr>Tutorial 7</vt:lpstr>
      <vt:lpstr>Question 1</vt:lpstr>
      <vt:lpstr>Question 2 -Give the machine cycles that have to be carried out for the following instructions for 8086 </vt:lpstr>
      <vt:lpstr>PowerPoint Presentation</vt:lpstr>
      <vt:lpstr>Question 3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Tutorial 7</dc:title>
  <dc:creator>Anupama KR</dc:creator>
  <cp:lastModifiedBy>Anupama KR</cp:lastModifiedBy>
  <cp:revision>26</cp:revision>
  <dcterms:created xsi:type="dcterms:W3CDTF">2006-08-16T00:00:00Z</dcterms:created>
  <dcterms:modified xsi:type="dcterms:W3CDTF">2016-02-21T00:19:33Z</dcterms:modified>
</cp:coreProperties>
</file>