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2" r:id="rId1"/>
  </p:sldMasterIdLst>
  <p:notesMasterIdLst>
    <p:notesMasterId r:id="rId7"/>
  </p:notesMasterIdLst>
  <p:sldIdLst>
    <p:sldId id="256" r:id="rId2"/>
    <p:sldId id="260" r:id="rId3"/>
    <p:sldId id="257" r:id="rId4"/>
    <p:sldId id="26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207A7-2E46-49B9-A306-57AE81DB3606}" type="datetimeFigureOut">
              <a:rPr lang="en-IN" smtClean="0"/>
              <a:t>21-02-2016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DB82-D2B6-40BA-840B-0BDB7D733A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269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A0- A19,</a:t>
            </a:r>
            <a:r>
              <a:rPr lang="en-IN" baseline="0" dirty="0" smtClean="0"/>
              <a:t> D0-D15 IOR IOW MEMR MEMW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No as DEN should go low only after RD/WR signal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Data and M/IO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FDB82-D2B6-40BA-840B-0BDB7D733A21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37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en-IN" baseline="0" dirty="0" smtClean="0"/>
              <a:t>1 MEMR, I MEMW, </a:t>
            </a:r>
          </a:p>
          <a:p>
            <a:pPr marL="228600" indent="-228600">
              <a:buAutoNum type="alphaLcParenR"/>
            </a:pPr>
            <a:r>
              <a:rPr lang="en-IN" baseline="0" dirty="0" smtClean="0"/>
              <a:t>1 MEMR, I MEMR</a:t>
            </a:r>
          </a:p>
          <a:p>
            <a:pPr marL="228600" indent="-228600">
              <a:buAutoNum type="alphaLcParenR"/>
            </a:pPr>
            <a:r>
              <a:rPr lang="en-IN" baseline="0" dirty="0" smtClean="0"/>
              <a:t>1 MEMR</a:t>
            </a:r>
          </a:p>
          <a:p>
            <a:pPr marL="228600" indent="-228600">
              <a:buAutoNum type="alphaLcParenR"/>
            </a:pPr>
            <a:r>
              <a:rPr lang="en-IN" baseline="0" dirty="0" smtClean="0"/>
              <a:t>1 MEMR, 1 MEMR</a:t>
            </a:r>
          </a:p>
          <a:p>
            <a:pPr marL="228600" indent="-228600">
              <a:buAutoNum type="alphaLcParenR"/>
            </a:pPr>
            <a:r>
              <a:rPr lang="en-IN" baseline="0" dirty="0" smtClean="0"/>
              <a:t>1 MEMR, 1 MEMR, 1 </a:t>
            </a:r>
            <a:r>
              <a:rPr lang="en-IN" baseline="0" dirty="0" err="1" smtClean="0"/>
              <a:t>mEMW</a:t>
            </a:r>
            <a:endParaRPr lang="en-IN" baseline="0" dirty="0" smtClean="0"/>
          </a:p>
          <a:p>
            <a:pPr marL="228600" indent="-228600">
              <a:buAutoNum type="alphaLcParenR"/>
            </a:pPr>
            <a:r>
              <a:rPr lang="en-IN" baseline="0" dirty="0" smtClean="0"/>
              <a:t>1 MEMR</a:t>
            </a:r>
          </a:p>
          <a:p>
            <a:pPr marL="0" indent="0">
              <a:buNone/>
            </a:pPr>
            <a:endParaRPr lang="en-IN" baseline="0" dirty="0" smtClean="0"/>
          </a:p>
          <a:p>
            <a:pPr marL="228600" indent="-228600">
              <a:buAutoNum type="alphaLcParenR"/>
            </a:pPr>
            <a:r>
              <a:rPr lang="en-IN" baseline="0" dirty="0" smtClean="0"/>
              <a:t>1 MEMR, 1 MEMR, 1MEMR, 1 MEMW</a:t>
            </a:r>
          </a:p>
          <a:p>
            <a:pPr marL="228600" indent="-228600">
              <a:buAutoNum type="alphaLcParenR"/>
            </a:pPr>
            <a:endParaRPr lang="en-IN" baseline="0" dirty="0" smtClean="0"/>
          </a:p>
          <a:p>
            <a:pPr marL="228600" indent="-228600">
              <a:buAutoNum type="alphaLcParenR"/>
            </a:pPr>
            <a:r>
              <a:rPr lang="en-IN" baseline="0" dirty="0" smtClean="0"/>
              <a:t>1 MEMR, 1 MEMR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FDB82-D2B6-40BA-840B-0BDB7D733A21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750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39D6D78-0DA4-408E-8526-58712A38EAF8}" type="slidenum">
              <a:rPr 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sz="12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</a:rPr>
              <a:t>Typically address setup for 5 MHz is  50 – 60 % of clock</a:t>
            </a:r>
          </a:p>
          <a:p>
            <a:pPr eaLnBrk="1" hangingPunct="1"/>
            <a:r>
              <a:rPr lang="en-US" dirty="0" smtClean="0">
                <a:latin typeface="Arial" panose="020B0604020202020204" pitchFamily="34" charset="0"/>
              </a:rPr>
              <a:t>Data set up  &lt; 20</a:t>
            </a:r>
            <a:r>
              <a:rPr lang="en-US" baseline="0" dirty="0" smtClean="0">
                <a:latin typeface="Arial" panose="020B0604020202020204" pitchFamily="34" charset="0"/>
              </a:rPr>
              <a:t> % of clock</a:t>
            </a:r>
          </a:p>
          <a:p>
            <a:pPr eaLnBrk="1" hangingPunct="1"/>
            <a:r>
              <a:rPr lang="en-US" baseline="0" dirty="0" smtClean="0">
                <a:latin typeface="Arial" panose="020B0604020202020204" pitchFamily="34" charset="0"/>
              </a:rPr>
              <a:t>Delay by buffers add 20 %</a:t>
            </a:r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91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 MEMR – 0.2 x 4</a:t>
            </a:r>
            <a:r>
              <a:rPr lang="en-IN" dirty="0" smtClean="0">
                <a:sym typeface="Symbol" panose="05050102010706020507" pitchFamily="18" charset="2"/>
              </a:rPr>
              <a:t>s = 0.8</a:t>
            </a:r>
          </a:p>
          <a:p>
            <a:r>
              <a:rPr lang="en-IN" dirty="0" smtClean="0"/>
              <a:t>MEMR with</a:t>
            </a:r>
            <a:r>
              <a:rPr lang="en-IN" baseline="0" dirty="0" smtClean="0"/>
              <a:t> wait 0.2 x 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1 wait state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FDB82-D2B6-40BA-840B-0BDB7D733A21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95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4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9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23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2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1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3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50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25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4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2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3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5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5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9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1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83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  <p:sldLayoutId id="2147484255" r:id="rId13"/>
    <p:sldLayoutId id="2147484256" r:id="rId14"/>
    <p:sldLayoutId id="2147484257" r:id="rId15"/>
    <p:sldLayoutId id="2147484258" r:id="rId16"/>
    <p:sldLayoutId id="21474842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Tutorial 7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Module 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657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/>
              <a:t>What are the signals available on the system bus?</a:t>
            </a:r>
          </a:p>
          <a:p>
            <a:r>
              <a:rPr lang="en-IN" sz="2800" dirty="0"/>
              <a:t>Can ALE inverted be used instead of DEN for enabling the transceivers</a:t>
            </a:r>
            <a:r>
              <a:rPr lang="en-IN" sz="2800" dirty="0" smtClean="0"/>
              <a:t>?</a:t>
            </a:r>
          </a:p>
          <a:p>
            <a:r>
              <a:rPr lang="en-IN" sz="2800" dirty="0"/>
              <a:t>What signals of 8088 are different from 8086 ?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037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Question </a:t>
            </a:r>
            <a:r>
              <a:rPr lang="en-IN" dirty="0"/>
              <a:t>2 -Give the machine cycles that have to be carried out for the following instructions for 8086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630500" cy="4195481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Call AX</a:t>
            </a:r>
          </a:p>
          <a:p>
            <a:r>
              <a:rPr lang="en-IN" dirty="0" smtClean="0"/>
              <a:t>RET (near)</a:t>
            </a:r>
          </a:p>
          <a:p>
            <a:r>
              <a:rPr lang="en-IN" dirty="0" smtClean="0"/>
              <a:t>ADC AX,BX</a:t>
            </a:r>
          </a:p>
          <a:p>
            <a:r>
              <a:rPr lang="en-IN" dirty="0" smtClean="0"/>
              <a:t>ADD AX,[BX]</a:t>
            </a:r>
          </a:p>
          <a:p>
            <a:r>
              <a:rPr lang="en-IN" dirty="0" smtClean="0"/>
              <a:t>DEC WORD PTR [SI]</a:t>
            </a:r>
          </a:p>
          <a:p>
            <a:r>
              <a:rPr lang="en-IN" dirty="0" smtClean="0"/>
              <a:t>MOV CX,DX</a:t>
            </a:r>
          </a:p>
          <a:p>
            <a:r>
              <a:rPr lang="en-IN" dirty="0"/>
              <a:t>ADD [BX+SI+1000</a:t>
            </a:r>
            <a:r>
              <a:rPr lang="en-IN" baseline="-25000" dirty="0"/>
              <a:t>H</a:t>
            </a:r>
            <a:r>
              <a:rPr lang="en-IN" dirty="0"/>
              <a:t>] , </a:t>
            </a:r>
            <a:r>
              <a:rPr lang="en-IN" dirty="0" smtClean="0"/>
              <a:t>CX</a:t>
            </a:r>
          </a:p>
          <a:p>
            <a:r>
              <a:rPr lang="en-IN" dirty="0"/>
              <a:t>CMP [SI],</a:t>
            </a:r>
            <a:r>
              <a:rPr lang="en-IN" dirty="0" smtClean="0"/>
              <a:t>AX</a:t>
            </a:r>
          </a:p>
          <a:p>
            <a:r>
              <a:rPr lang="en-IN" dirty="0"/>
              <a:t>XCHG AX,[BX</a:t>
            </a:r>
            <a:r>
              <a:rPr lang="en-IN" dirty="0" smtClean="0"/>
              <a:t>]</a:t>
            </a:r>
          </a:p>
          <a:p>
            <a:r>
              <a:rPr lang="en-IN" dirty="0" smtClean="0"/>
              <a:t>NOP</a:t>
            </a:r>
          </a:p>
          <a:p>
            <a:r>
              <a:rPr lang="en-IN" dirty="0" smtClean="0"/>
              <a:t>ROL BYTE  PTR [2000], CX     (CX has a count of 7)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43589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457200" y="12192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914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219200" y="9144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981200" y="12192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676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2438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743200" y="9144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505200" y="12192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200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962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267200" y="9144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029200" y="12192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724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V="1">
            <a:off x="5486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6553200" y="12192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>
            <a:off x="6248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 flipV="1">
            <a:off x="7010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7" name="Line 20"/>
          <p:cNvSpPr>
            <a:spLocks noChangeShapeType="1"/>
          </p:cNvSpPr>
          <p:nvPr/>
        </p:nvSpPr>
        <p:spPr bwMode="auto">
          <a:xfrm>
            <a:off x="7315200" y="914400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8" name="Line 21"/>
          <p:cNvSpPr>
            <a:spLocks noChangeShapeType="1"/>
          </p:cNvSpPr>
          <p:nvPr/>
        </p:nvSpPr>
        <p:spPr bwMode="auto">
          <a:xfrm>
            <a:off x="8077200" y="1219200"/>
            <a:ext cx="685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89" name="Line 22"/>
          <p:cNvSpPr>
            <a:spLocks noChangeShapeType="1"/>
          </p:cNvSpPr>
          <p:nvPr/>
        </p:nvSpPr>
        <p:spPr bwMode="auto">
          <a:xfrm>
            <a:off x="7772400" y="914400"/>
            <a:ext cx="3048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90" name="Line 23"/>
          <p:cNvSpPr>
            <a:spLocks noChangeShapeType="1"/>
          </p:cNvSpPr>
          <p:nvPr/>
        </p:nvSpPr>
        <p:spPr bwMode="auto">
          <a:xfrm>
            <a:off x="1828800" y="533400"/>
            <a:ext cx="0" cy="54864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91" name="Line 24"/>
          <p:cNvSpPr>
            <a:spLocks noChangeShapeType="1"/>
          </p:cNvSpPr>
          <p:nvPr/>
        </p:nvSpPr>
        <p:spPr bwMode="auto">
          <a:xfrm>
            <a:off x="3352800" y="533400"/>
            <a:ext cx="0" cy="54864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92" name="Line 25"/>
          <p:cNvSpPr>
            <a:spLocks noChangeShapeType="1"/>
          </p:cNvSpPr>
          <p:nvPr/>
        </p:nvSpPr>
        <p:spPr bwMode="auto">
          <a:xfrm>
            <a:off x="4876800" y="533400"/>
            <a:ext cx="0" cy="54864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93" name="Line 26"/>
          <p:cNvSpPr>
            <a:spLocks noChangeShapeType="1"/>
          </p:cNvSpPr>
          <p:nvPr/>
        </p:nvSpPr>
        <p:spPr bwMode="auto">
          <a:xfrm>
            <a:off x="6400800" y="533400"/>
            <a:ext cx="0" cy="54864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94" name="Line 27"/>
          <p:cNvSpPr>
            <a:spLocks noChangeShapeType="1"/>
          </p:cNvSpPr>
          <p:nvPr/>
        </p:nvSpPr>
        <p:spPr bwMode="auto">
          <a:xfrm>
            <a:off x="7924800" y="533400"/>
            <a:ext cx="0" cy="54864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95" name="Line 28"/>
          <p:cNvSpPr>
            <a:spLocks noChangeShapeType="1"/>
          </p:cNvSpPr>
          <p:nvPr/>
        </p:nvSpPr>
        <p:spPr bwMode="auto">
          <a:xfrm>
            <a:off x="2971800" y="685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96" name="Line 29"/>
          <p:cNvSpPr>
            <a:spLocks noChangeShapeType="1"/>
          </p:cNvSpPr>
          <p:nvPr/>
        </p:nvSpPr>
        <p:spPr bwMode="auto">
          <a:xfrm flipH="1">
            <a:off x="1828800" y="685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97" name="Text Box 30"/>
          <p:cNvSpPr txBox="1">
            <a:spLocks noChangeArrowheads="1"/>
          </p:cNvSpPr>
          <p:nvPr/>
        </p:nvSpPr>
        <p:spPr bwMode="auto">
          <a:xfrm>
            <a:off x="2438400" y="45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T</a:t>
            </a:r>
            <a:r>
              <a:rPr lang="en-US" sz="1800" b="1" baseline="-25000">
                <a:solidFill>
                  <a:srgbClr val="FFFF00"/>
                </a:solidFill>
              </a:rPr>
              <a:t>1</a:t>
            </a:r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7198" name="Line 31"/>
          <p:cNvSpPr>
            <a:spLocks noChangeShapeType="1"/>
          </p:cNvSpPr>
          <p:nvPr/>
        </p:nvSpPr>
        <p:spPr bwMode="auto">
          <a:xfrm>
            <a:off x="4495800" y="685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199" name="Line 32"/>
          <p:cNvSpPr>
            <a:spLocks noChangeShapeType="1"/>
          </p:cNvSpPr>
          <p:nvPr/>
        </p:nvSpPr>
        <p:spPr bwMode="auto">
          <a:xfrm flipH="1">
            <a:off x="3352800" y="685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00" name="Text Box 33"/>
          <p:cNvSpPr txBox="1">
            <a:spLocks noChangeArrowheads="1"/>
          </p:cNvSpPr>
          <p:nvPr/>
        </p:nvSpPr>
        <p:spPr bwMode="auto">
          <a:xfrm>
            <a:off x="3962400" y="45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T</a:t>
            </a:r>
            <a:r>
              <a:rPr lang="en-US" sz="1800" b="1" baseline="-25000">
                <a:solidFill>
                  <a:srgbClr val="FFFF00"/>
                </a:solidFill>
              </a:rPr>
              <a:t>2</a:t>
            </a:r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7201" name="Line 34"/>
          <p:cNvSpPr>
            <a:spLocks noChangeShapeType="1"/>
          </p:cNvSpPr>
          <p:nvPr/>
        </p:nvSpPr>
        <p:spPr bwMode="auto">
          <a:xfrm>
            <a:off x="6019800" y="685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02" name="Line 35"/>
          <p:cNvSpPr>
            <a:spLocks noChangeShapeType="1"/>
          </p:cNvSpPr>
          <p:nvPr/>
        </p:nvSpPr>
        <p:spPr bwMode="auto">
          <a:xfrm flipH="1">
            <a:off x="4876800" y="685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03" name="Text Box 36"/>
          <p:cNvSpPr txBox="1">
            <a:spLocks noChangeArrowheads="1"/>
          </p:cNvSpPr>
          <p:nvPr/>
        </p:nvSpPr>
        <p:spPr bwMode="auto">
          <a:xfrm>
            <a:off x="5334000" y="45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T</a:t>
            </a:r>
            <a:r>
              <a:rPr lang="en-US" sz="1800" b="1" baseline="-25000">
                <a:solidFill>
                  <a:srgbClr val="FFFF00"/>
                </a:solidFill>
              </a:rPr>
              <a:t>3</a:t>
            </a:r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7204" name="Line 37"/>
          <p:cNvSpPr>
            <a:spLocks noChangeShapeType="1"/>
          </p:cNvSpPr>
          <p:nvPr/>
        </p:nvSpPr>
        <p:spPr bwMode="auto">
          <a:xfrm>
            <a:off x="7543800" y="685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05" name="Line 38"/>
          <p:cNvSpPr>
            <a:spLocks noChangeShapeType="1"/>
          </p:cNvSpPr>
          <p:nvPr/>
        </p:nvSpPr>
        <p:spPr bwMode="auto">
          <a:xfrm flipH="1">
            <a:off x="6400800" y="6858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06" name="Text Box 39"/>
          <p:cNvSpPr txBox="1">
            <a:spLocks noChangeArrowheads="1"/>
          </p:cNvSpPr>
          <p:nvPr/>
        </p:nvSpPr>
        <p:spPr bwMode="auto">
          <a:xfrm>
            <a:off x="7010400" y="45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T</a:t>
            </a:r>
            <a:r>
              <a:rPr lang="en-US" sz="1800" b="1" baseline="-25000">
                <a:solidFill>
                  <a:srgbClr val="FFFF00"/>
                </a:solidFill>
              </a:rPr>
              <a:t>4</a:t>
            </a:r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542760" name="AutoShape 40"/>
          <p:cNvSpPr>
            <a:spLocks noChangeArrowheads="1"/>
          </p:cNvSpPr>
          <p:nvPr/>
        </p:nvSpPr>
        <p:spPr bwMode="auto">
          <a:xfrm>
            <a:off x="2286000" y="1447800"/>
            <a:ext cx="1524000" cy="304800"/>
          </a:xfrm>
          <a:prstGeom prst="hexagon">
            <a:avLst>
              <a:gd name="adj" fmla="val 43750"/>
              <a:gd name="vf" fmla="val 115470"/>
            </a:avLst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sz="1800" b="1">
                <a:solidFill>
                  <a:srgbClr val="FFFF00"/>
                </a:solidFill>
              </a:rPr>
              <a:t>A</a:t>
            </a:r>
            <a:r>
              <a:rPr lang="en-US" sz="1800" b="1" baseline="-25000">
                <a:solidFill>
                  <a:srgbClr val="FFFF00"/>
                </a:solidFill>
              </a:rPr>
              <a:t>19</a:t>
            </a:r>
            <a:r>
              <a:rPr lang="en-US" sz="1800" b="1">
                <a:solidFill>
                  <a:srgbClr val="FFFF00"/>
                </a:solidFill>
              </a:rPr>
              <a:t> – A</a:t>
            </a:r>
            <a:r>
              <a:rPr lang="en-US" sz="1800" b="1" baseline="-25000">
                <a:solidFill>
                  <a:srgbClr val="FFFF00"/>
                </a:solidFill>
              </a:rPr>
              <a:t>16</a:t>
            </a:r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542761" name="AutoShape 41"/>
          <p:cNvSpPr>
            <a:spLocks noChangeArrowheads="1"/>
          </p:cNvSpPr>
          <p:nvPr/>
        </p:nvSpPr>
        <p:spPr bwMode="auto">
          <a:xfrm>
            <a:off x="3810000" y="1447800"/>
            <a:ext cx="3810000" cy="304800"/>
          </a:xfrm>
          <a:prstGeom prst="hexagon">
            <a:avLst>
              <a:gd name="adj" fmla="val 23438"/>
              <a:gd name="vf" fmla="val 115470"/>
            </a:avLst>
          </a:prstGeom>
          <a:noFill/>
          <a:ln w="31750">
            <a:solidFill>
              <a:schemeClr val="accent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sz="1800" b="1">
                <a:solidFill>
                  <a:srgbClr val="FFFF00"/>
                </a:solidFill>
              </a:rPr>
              <a:t>S</a:t>
            </a:r>
            <a:r>
              <a:rPr lang="en-US" sz="1800" b="1" baseline="-25000">
                <a:solidFill>
                  <a:srgbClr val="FFFF00"/>
                </a:solidFill>
              </a:rPr>
              <a:t>7</a:t>
            </a:r>
            <a:r>
              <a:rPr lang="en-US" sz="1800" b="1">
                <a:solidFill>
                  <a:srgbClr val="FFFF00"/>
                </a:solidFill>
              </a:rPr>
              <a:t> – S</a:t>
            </a:r>
            <a:r>
              <a:rPr lang="en-US" sz="1800" b="1" baseline="-25000">
                <a:solidFill>
                  <a:srgbClr val="FFFF00"/>
                </a:solidFill>
              </a:rPr>
              <a:t>3</a:t>
            </a:r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7209" name="Line 42"/>
          <p:cNvSpPr>
            <a:spLocks noChangeShapeType="1"/>
          </p:cNvSpPr>
          <p:nvPr/>
        </p:nvSpPr>
        <p:spPr bwMode="auto">
          <a:xfrm flipH="1">
            <a:off x="1371600" y="144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10" name="Line 43"/>
          <p:cNvSpPr>
            <a:spLocks noChangeShapeType="1"/>
          </p:cNvSpPr>
          <p:nvPr/>
        </p:nvSpPr>
        <p:spPr bwMode="auto">
          <a:xfrm flipH="1">
            <a:off x="13716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64" name="Line 44"/>
          <p:cNvSpPr>
            <a:spLocks noChangeShapeType="1"/>
          </p:cNvSpPr>
          <p:nvPr/>
        </p:nvSpPr>
        <p:spPr bwMode="auto">
          <a:xfrm>
            <a:off x="7696200" y="144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65" name="Line 45"/>
          <p:cNvSpPr>
            <a:spLocks noChangeShapeType="1"/>
          </p:cNvSpPr>
          <p:nvPr/>
        </p:nvSpPr>
        <p:spPr bwMode="auto">
          <a:xfrm>
            <a:off x="7696200" y="175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66" name="AutoShape 46"/>
          <p:cNvSpPr>
            <a:spLocks noChangeArrowheads="1"/>
          </p:cNvSpPr>
          <p:nvPr/>
        </p:nvSpPr>
        <p:spPr bwMode="auto">
          <a:xfrm>
            <a:off x="2286000" y="2057400"/>
            <a:ext cx="1524000" cy="304800"/>
          </a:xfrm>
          <a:prstGeom prst="hexagon">
            <a:avLst>
              <a:gd name="adj" fmla="val 43750"/>
              <a:gd name="vf" fmla="val 115470"/>
            </a:avLst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sz="1800" b="1">
                <a:solidFill>
                  <a:srgbClr val="FFFF00"/>
                </a:solidFill>
              </a:rPr>
              <a:t>A</a:t>
            </a:r>
            <a:r>
              <a:rPr lang="en-US" sz="1800" b="1" baseline="-25000">
                <a:solidFill>
                  <a:srgbClr val="FFFF00"/>
                </a:solidFill>
              </a:rPr>
              <a:t>15</a:t>
            </a:r>
            <a:r>
              <a:rPr lang="en-US" sz="1800" b="1">
                <a:solidFill>
                  <a:srgbClr val="FFFF00"/>
                </a:solidFill>
              </a:rPr>
              <a:t>-A</a:t>
            </a:r>
            <a:r>
              <a:rPr lang="en-US" sz="1800" b="1" baseline="-25000">
                <a:solidFill>
                  <a:srgbClr val="FFFF00"/>
                </a:solidFill>
              </a:rPr>
              <a:t>0</a:t>
            </a:r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542767" name="AutoShape 47"/>
          <p:cNvSpPr>
            <a:spLocks noChangeArrowheads="1"/>
          </p:cNvSpPr>
          <p:nvPr/>
        </p:nvSpPr>
        <p:spPr bwMode="auto">
          <a:xfrm>
            <a:off x="5105400" y="2057400"/>
            <a:ext cx="2286000" cy="304800"/>
          </a:xfrm>
          <a:prstGeom prst="hexagon">
            <a:avLst>
              <a:gd name="adj" fmla="val 53403"/>
              <a:gd name="vf" fmla="val 115470"/>
            </a:avLst>
          </a:prstGeom>
          <a:noFill/>
          <a:ln w="3175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sz="1800" b="1">
                <a:solidFill>
                  <a:srgbClr val="FFFF00"/>
                </a:solidFill>
              </a:rPr>
              <a:t>Data</a:t>
            </a:r>
          </a:p>
        </p:txBody>
      </p:sp>
      <p:sp>
        <p:nvSpPr>
          <p:cNvPr id="542768" name="Line 48"/>
          <p:cNvSpPr>
            <a:spLocks noChangeShapeType="1"/>
          </p:cNvSpPr>
          <p:nvPr/>
        </p:nvSpPr>
        <p:spPr bwMode="auto">
          <a:xfrm>
            <a:off x="38100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69" name="Line 49"/>
          <p:cNvSpPr>
            <a:spLocks noChangeShapeType="1"/>
          </p:cNvSpPr>
          <p:nvPr/>
        </p:nvSpPr>
        <p:spPr bwMode="auto">
          <a:xfrm flipV="1">
            <a:off x="7620000" y="1447800"/>
            <a:ext cx="873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70" name="Line 50"/>
          <p:cNvSpPr>
            <a:spLocks noChangeShapeType="1"/>
          </p:cNvSpPr>
          <p:nvPr/>
        </p:nvSpPr>
        <p:spPr bwMode="auto">
          <a:xfrm>
            <a:off x="7620000" y="1600200"/>
            <a:ext cx="873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18" name="Line 51"/>
          <p:cNvSpPr>
            <a:spLocks noChangeShapeType="1"/>
          </p:cNvSpPr>
          <p:nvPr/>
        </p:nvSpPr>
        <p:spPr bwMode="auto">
          <a:xfrm>
            <a:off x="2133600" y="1447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19" name="Line 52"/>
          <p:cNvSpPr>
            <a:spLocks noChangeShapeType="1"/>
          </p:cNvSpPr>
          <p:nvPr/>
        </p:nvSpPr>
        <p:spPr bwMode="auto">
          <a:xfrm flipV="1">
            <a:off x="2133600" y="1600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20" name="Line 53"/>
          <p:cNvSpPr>
            <a:spLocks noChangeShapeType="1"/>
          </p:cNvSpPr>
          <p:nvPr/>
        </p:nvSpPr>
        <p:spPr bwMode="auto">
          <a:xfrm flipH="1">
            <a:off x="1371600" y="205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21" name="Line 54"/>
          <p:cNvSpPr>
            <a:spLocks noChangeShapeType="1"/>
          </p:cNvSpPr>
          <p:nvPr/>
        </p:nvSpPr>
        <p:spPr bwMode="auto">
          <a:xfrm flipH="1">
            <a:off x="13716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22" name="Line 55"/>
          <p:cNvSpPr>
            <a:spLocks noChangeShapeType="1"/>
          </p:cNvSpPr>
          <p:nvPr/>
        </p:nvSpPr>
        <p:spPr bwMode="auto">
          <a:xfrm>
            <a:off x="2133600" y="2057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23" name="Line 56"/>
          <p:cNvSpPr>
            <a:spLocks noChangeShapeType="1"/>
          </p:cNvSpPr>
          <p:nvPr/>
        </p:nvSpPr>
        <p:spPr bwMode="auto">
          <a:xfrm flipV="1">
            <a:off x="2133600" y="2209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77" name="Line 57"/>
          <p:cNvSpPr>
            <a:spLocks noChangeShapeType="1"/>
          </p:cNvSpPr>
          <p:nvPr/>
        </p:nvSpPr>
        <p:spPr bwMode="auto">
          <a:xfrm>
            <a:off x="8458200" y="2057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78" name="Line 58"/>
          <p:cNvSpPr>
            <a:spLocks noChangeShapeType="1"/>
          </p:cNvSpPr>
          <p:nvPr/>
        </p:nvSpPr>
        <p:spPr bwMode="auto">
          <a:xfrm>
            <a:off x="8458200" y="2362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79" name="Line 59"/>
          <p:cNvSpPr>
            <a:spLocks noChangeShapeType="1"/>
          </p:cNvSpPr>
          <p:nvPr/>
        </p:nvSpPr>
        <p:spPr bwMode="auto">
          <a:xfrm flipV="1">
            <a:off x="8382000" y="2057400"/>
            <a:ext cx="873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80" name="Line 60"/>
          <p:cNvSpPr>
            <a:spLocks noChangeShapeType="1"/>
          </p:cNvSpPr>
          <p:nvPr/>
        </p:nvSpPr>
        <p:spPr bwMode="auto">
          <a:xfrm>
            <a:off x="8382000" y="2209800"/>
            <a:ext cx="873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81" name="Line 61"/>
          <p:cNvSpPr>
            <a:spLocks noChangeShapeType="1"/>
          </p:cNvSpPr>
          <p:nvPr/>
        </p:nvSpPr>
        <p:spPr bwMode="auto">
          <a:xfrm>
            <a:off x="7391400" y="2209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29" name="Line 62"/>
          <p:cNvSpPr>
            <a:spLocks noChangeShapeType="1"/>
          </p:cNvSpPr>
          <p:nvPr/>
        </p:nvSpPr>
        <p:spPr bwMode="auto">
          <a:xfrm flipH="1">
            <a:off x="1371600" y="2667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30" name="Line 63"/>
          <p:cNvSpPr>
            <a:spLocks noChangeShapeType="1"/>
          </p:cNvSpPr>
          <p:nvPr/>
        </p:nvSpPr>
        <p:spPr bwMode="auto">
          <a:xfrm flipH="1">
            <a:off x="1371600" y="2971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31" name="Line 64"/>
          <p:cNvSpPr>
            <a:spLocks noChangeShapeType="1"/>
          </p:cNvSpPr>
          <p:nvPr/>
        </p:nvSpPr>
        <p:spPr bwMode="auto">
          <a:xfrm>
            <a:off x="2133600" y="2667000"/>
            <a:ext cx="152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32" name="Line 65"/>
          <p:cNvSpPr>
            <a:spLocks noChangeShapeType="1"/>
          </p:cNvSpPr>
          <p:nvPr/>
        </p:nvSpPr>
        <p:spPr bwMode="auto">
          <a:xfrm flipV="1">
            <a:off x="2133600" y="2819400"/>
            <a:ext cx="152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86" name="AutoShape 66"/>
          <p:cNvSpPr>
            <a:spLocks noChangeArrowheads="1"/>
          </p:cNvSpPr>
          <p:nvPr/>
        </p:nvSpPr>
        <p:spPr bwMode="auto">
          <a:xfrm>
            <a:off x="2286000" y="2667000"/>
            <a:ext cx="5638800" cy="304800"/>
          </a:xfrm>
          <a:prstGeom prst="hexagon">
            <a:avLst>
              <a:gd name="adj" fmla="val 62523"/>
              <a:gd name="vf" fmla="val 115470"/>
            </a:avLst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787" name="Line 67"/>
          <p:cNvSpPr>
            <a:spLocks noChangeShapeType="1"/>
          </p:cNvSpPr>
          <p:nvPr/>
        </p:nvSpPr>
        <p:spPr bwMode="auto">
          <a:xfrm>
            <a:off x="8001000" y="26670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88" name="Line 68"/>
          <p:cNvSpPr>
            <a:spLocks noChangeShapeType="1"/>
          </p:cNvSpPr>
          <p:nvPr/>
        </p:nvSpPr>
        <p:spPr bwMode="auto">
          <a:xfrm>
            <a:off x="8001000" y="2971800"/>
            <a:ext cx="914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89" name="Line 69"/>
          <p:cNvSpPr>
            <a:spLocks noChangeShapeType="1"/>
          </p:cNvSpPr>
          <p:nvPr/>
        </p:nvSpPr>
        <p:spPr bwMode="auto">
          <a:xfrm flipV="1">
            <a:off x="7924800" y="2667000"/>
            <a:ext cx="87313" cy="1524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90" name="Line 70"/>
          <p:cNvSpPr>
            <a:spLocks noChangeShapeType="1"/>
          </p:cNvSpPr>
          <p:nvPr/>
        </p:nvSpPr>
        <p:spPr bwMode="auto">
          <a:xfrm>
            <a:off x="7924800" y="2819400"/>
            <a:ext cx="87313" cy="1524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38" name="Line 71"/>
          <p:cNvSpPr>
            <a:spLocks noChangeShapeType="1"/>
          </p:cNvSpPr>
          <p:nvPr/>
        </p:nvSpPr>
        <p:spPr bwMode="auto">
          <a:xfrm>
            <a:off x="1295400" y="3581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92" name="Line 72"/>
          <p:cNvSpPr>
            <a:spLocks noChangeShapeType="1"/>
          </p:cNvSpPr>
          <p:nvPr/>
        </p:nvSpPr>
        <p:spPr bwMode="auto">
          <a:xfrm>
            <a:off x="2438400" y="3276600"/>
            <a:ext cx="762000" cy="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93" name="Line 73"/>
          <p:cNvSpPr>
            <a:spLocks noChangeShapeType="1"/>
          </p:cNvSpPr>
          <p:nvPr/>
        </p:nvSpPr>
        <p:spPr bwMode="auto">
          <a:xfrm>
            <a:off x="3200400" y="3276600"/>
            <a:ext cx="304800" cy="30480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94" name="Line 74"/>
          <p:cNvSpPr>
            <a:spLocks noChangeShapeType="1"/>
          </p:cNvSpPr>
          <p:nvPr/>
        </p:nvSpPr>
        <p:spPr bwMode="auto">
          <a:xfrm flipV="1">
            <a:off x="2133600" y="3276600"/>
            <a:ext cx="304800" cy="304800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95" name="Line 75"/>
          <p:cNvSpPr>
            <a:spLocks noChangeShapeType="1"/>
          </p:cNvSpPr>
          <p:nvPr/>
        </p:nvSpPr>
        <p:spPr bwMode="auto">
          <a:xfrm>
            <a:off x="3505200" y="35814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96" name="Line 76"/>
          <p:cNvSpPr>
            <a:spLocks noChangeShapeType="1"/>
          </p:cNvSpPr>
          <p:nvPr/>
        </p:nvSpPr>
        <p:spPr bwMode="auto">
          <a:xfrm>
            <a:off x="1676400" y="3810000"/>
            <a:ext cx="304800" cy="304800"/>
          </a:xfrm>
          <a:prstGeom prst="line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44" name="Line 77"/>
          <p:cNvSpPr>
            <a:spLocks noChangeShapeType="1"/>
          </p:cNvSpPr>
          <p:nvPr/>
        </p:nvSpPr>
        <p:spPr bwMode="auto">
          <a:xfrm flipH="1">
            <a:off x="1295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98" name="Line 78"/>
          <p:cNvSpPr>
            <a:spLocks noChangeShapeType="1"/>
          </p:cNvSpPr>
          <p:nvPr/>
        </p:nvSpPr>
        <p:spPr bwMode="auto">
          <a:xfrm flipV="1">
            <a:off x="7467600" y="3810000"/>
            <a:ext cx="304800" cy="304800"/>
          </a:xfrm>
          <a:prstGeom prst="line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99" name="Line 79"/>
          <p:cNvSpPr>
            <a:spLocks noChangeShapeType="1"/>
          </p:cNvSpPr>
          <p:nvPr/>
        </p:nvSpPr>
        <p:spPr bwMode="auto">
          <a:xfrm>
            <a:off x="1981200" y="4114800"/>
            <a:ext cx="5486400" cy="0"/>
          </a:xfrm>
          <a:prstGeom prst="line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00" name="Line 80"/>
          <p:cNvSpPr>
            <a:spLocks noChangeShapeType="1"/>
          </p:cNvSpPr>
          <p:nvPr/>
        </p:nvSpPr>
        <p:spPr bwMode="auto">
          <a:xfrm>
            <a:off x="77724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48" name="Line 81"/>
          <p:cNvSpPr>
            <a:spLocks noChangeShapeType="1"/>
          </p:cNvSpPr>
          <p:nvPr/>
        </p:nvSpPr>
        <p:spPr bwMode="auto">
          <a:xfrm flipH="1">
            <a:off x="1295400" y="4419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02" name="Line 82"/>
          <p:cNvSpPr>
            <a:spLocks noChangeShapeType="1"/>
          </p:cNvSpPr>
          <p:nvPr/>
        </p:nvSpPr>
        <p:spPr bwMode="auto">
          <a:xfrm>
            <a:off x="3962400" y="4419600"/>
            <a:ext cx="304800" cy="3048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50" name="Line 83"/>
          <p:cNvSpPr>
            <a:spLocks noChangeShapeType="1"/>
          </p:cNvSpPr>
          <p:nvPr/>
        </p:nvSpPr>
        <p:spPr bwMode="auto">
          <a:xfrm flipH="1">
            <a:off x="1295400" y="4953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04" name="Line 84"/>
          <p:cNvSpPr>
            <a:spLocks noChangeShapeType="1"/>
          </p:cNvSpPr>
          <p:nvPr/>
        </p:nvSpPr>
        <p:spPr bwMode="auto">
          <a:xfrm>
            <a:off x="4495800" y="4953000"/>
            <a:ext cx="304800" cy="304800"/>
          </a:xfrm>
          <a:prstGeom prst="line">
            <a:avLst/>
          </a:prstGeom>
          <a:noFill/>
          <a:ln w="31750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05" name="Line 85"/>
          <p:cNvSpPr>
            <a:spLocks noChangeShapeType="1"/>
          </p:cNvSpPr>
          <p:nvPr/>
        </p:nvSpPr>
        <p:spPr bwMode="auto">
          <a:xfrm>
            <a:off x="4267200" y="4724400"/>
            <a:ext cx="2743200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06" name="Line 86"/>
          <p:cNvSpPr>
            <a:spLocks noChangeShapeType="1"/>
          </p:cNvSpPr>
          <p:nvPr/>
        </p:nvSpPr>
        <p:spPr bwMode="auto">
          <a:xfrm flipV="1">
            <a:off x="7010400" y="4419600"/>
            <a:ext cx="304800" cy="3048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07" name="Line 87"/>
          <p:cNvSpPr>
            <a:spLocks noChangeShapeType="1"/>
          </p:cNvSpPr>
          <p:nvPr/>
        </p:nvSpPr>
        <p:spPr bwMode="auto">
          <a:xfrm>
            <a:off x="7315200" y="4419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08" name="Line 88"/>
          <p:cNvSpPr>
            <a:spLocks noChangeShapeType="1"/>
          </p:cNvSpPr>
          <p:nvPr/>
        </p:nvSpPr>
        <p:spPr bwMode="auto">
          <a:xfrm flipV="1">
            <a:off x="6629400" y="4953000"/>
            <a:ext cx="304800" cy="304800"/>
          </a:xfrm>
          <a:prstGeom prst="line">
            <a:avLst/>
          </a:prstGeom>
          <a:noFill/>
          <a:ln w="31750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09" name="Line 89"/>
          <p:cNvSpPr>
            <a:spLocks noChangeShapeType="1"/>
          </p:cNvSpPr>
          <p:nvPr/>
        </p:nvSpPr>
        <p:spPr bwMode="auto">
          <a:xfrm>
            <a:off x="4800600" y="5257800"/>
            <a:ext cx="1828800" cy="0"/>
          </a:xfrm>
          <a:prstGeom prst="line">
            <a:avLst/>
          </a:prstGeom>
          <a:noFill/>
          <a:ln w="31750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10" name="Line 90"/>
          <p:cNvSpPr>
            <a:spLocks noChangeShapeType="1"/>
          </p:cNvSpPr>
          <p:nvPr/>
        </p:nvSpPr>
        <p:spPr bwMode="auto">
          <a:xfrm>
            <a:off x="6934200" y="4953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58" name="Text Box 91"/>
          <p:cNvSpPr txBox="1">
            <a:spLocks noChangeArrowheads="1"/>
          </p:cNvSpPr>
          <p:nvPr/>
        </p:nvSpPr>
        <p:spPr bwMode="auto">
          <a:xfrm>
            <a:off x="76200" y="1371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A</a:t>
            </a:r>
            <a:r>
              <a:rPr lang="en-US" sz="1800" b="1" baseline="-25000">
                <a:solidFill>
                  <a:srgbClr val="FFFF00"/>
                </a:solidFill>
              </a:rPr>
              <a:t>19</a:t>
            </a:r>
            <a:r>
              <a:rPr lang="en-US" sz="1800" b="1">
                <a:solidFill>
                  <a:srgbClr val="FFFF00"/>
                </a:solidFill>
              </a:rPr>
              <a:t>-A</a:t>
            </a:r>
            <a:r>
              <a:rPr lang="en-US" sz="1800" b="1" baseline="-25000">
                <a:solidFill>
                  <a:srgbClr val="FFFF00"/>
                </a:solidFill>
              </a:rPr>
              <a:t>16</a:t>
            </a:r>
            <a:r>
              <a:rPr lang="en-US" sz="1800" b="1">
                <a:solidFill>
                  <a:srgbClr val="FFFF00"/>
                </a:solidFill>
              </a:rPr>
              <a:t>/S</a:t>
            </a:r>
            <a:r>
              <a:rPr lang="en-US" sz="1800" b="1" baseline="-25000">
                <a:solidFill>
                  <a:srgbClr val="FFFF00"/>
                </a:solidFill>
              </a:rPr>
              <a:t>6</a:t>
            </a:r>
            <a:r>
              <a:rPr lang="en-US" sz="1800" b="1">
                <a:solidFill>
                  <a:srgbClr val="FFFF00"/>
                </a:solidFill>
              </a:rPr>
              <a:t>–S</a:t>
            </a:r>
            <a:r>
              <a:rPr lang="en-US" sz="1800" b="1" baseline="-25000">
                <a:solidFill>
                  <a:srgbClr val="FFFF00"/>
                </a:solidFill>
              </a:rPr>
              <a:t>3</a:t>
            </a:r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7259" name="Text Box 92"/>
          <p:cNvSpPr txBox="1">
            <a:spLocks noChangeArrowheads="1"/>
          </p:cNvSpPr>
          <p:nvPr/>
        </p:nvSpPr>
        <p:spPr bwMode="auto">
          <a:xfrm>
            <a:off x="381000" y="762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CLK</a:t>
            </a:r>
          </a:p>
        </p:txBody>
      </p:sp>
      <p:sp>
        <p:nvSpPr>
          <p:cNvPr id="7260" name="Text Box 93"/>
          <p:cNvSpPr txBox="1">
            <a:spLocks noChangeArrowheads="1"/>
          </p:cNvSpPr>
          <p:nvPr/>
        </p:nvSpPr>
        <p:spPr bwMode="auto">
          <a:xfrm>
            <a:off x="76200" y="19812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AD</a:t>
            </a:r>
            <a:r>
              <a:rPr lang="en-US" sz="1800" b="1" baseline="-25000">
                <a:solidFill>
                  <a:srgbClr val="FFFF00"/>
                </a:solidFill>
              </a:rPr>
              <a:t>19</a:t>
            </a:r>
            <a:r>
              <a:rPr lang="en-US" sz="1800" b="1">
                <a:solidFill>
                  <a:srgbClr val="FFFF00"/>
                </a:solidFill>
              </a:rPr>
              <a:t>- AD</a:t>
            </a:r>
            <a:r>
              <a:rPr lang="en-US" sz="1800" b="1" baseline="-25000">
                <a:solidFill>
                  <a:srgbClr val="FFFF00"/>
                </a:solidFill>
              </a:rPr>
              <a:t>16</a:t>
            </a:r>
            <a:endParaRPr lang="en-US" sz="1800" b="1">
              <a:solidFill>
                <a:srgbClr val="FFFF00"/>
              </a:solidFill>
            </a:endParaRPr>
          </a:p>
        </p:txBody>
      </p:sp>
      <p:sp>
        <p:nvSpPr>
          <p:cNvPr id="7261" name="Text Box 94"/>
          <p:cNvSpPr txBox="1">
            <a:spLocks noChangeArrowheads="1"/>
          </p:cNvSpPr>
          <p:nvPr/>
        </p:nvSpPr>
        <p:spPr bwMode="auto">
          <a:xfrm>
            <a:off x="76200" y="2590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M/IO’</a:t>
            </a:r>
          </a:p>
        </p:txBody>
      </p:sp>
      <p:sp>
        <p:nvSpPr>
          <p:cNvPr id="7262" name="Text Box 95"/>
          <p:cNvSpPr txBox="1">
            <a:spLocks noChangeArrowheads="1"/>
          </p:cNvSpPr>
          <p:nvPr/>
        </p:nvSpPr>
        <p:spPr bwMode="auto">
          <a:xfrm>
            <a:off x="76200" y="32766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ALE</a:t>
            </a:r>
          </a:p>
        </p:txBody>
      </p:sp>
      <p:sp>
        <p:nvSpPr>
          <p:cNvPr id="7263" name="Text Box 96"/>
          <p:cNvSpPr txBox="1">
            <a:spLocks noChangeArrowheads="1"/>
          </p:cNvSpPr>
          <p:nvPr/>
        </p:nvSpPr>
        <p:spPr bwMode="auto">
          <a:xfrm>
            <a:off x="76200" y="3641725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DT/R’</a:t>
            </a:r>
          </a:p>
        </p:txBody>
      </p:sp>
      <p:sp>
        <p:nvSpPr>
          <p:cNvPr id="7264" name="Text Box 97"/>
          <p:cNvSpPr txBox="1">
            <a:spLocks noChangeArrowheads="1"/>
          </p:cNvSpPr>
          <p:nvPr/>
        </p:nvSpPr>
        <p:spPr bwMode="auto">
          <a:xfrm>
            <a:off x="76200" y="4175125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RD’</a:t>
            </a:r>
          </a:p>
        </p:txBody>
      </p:sp>
      <p:sp>
        <p:nvSpPr>
          <p:cNvPr id="7265" name="Text Box 98"/>
          <p:cNvSpPr txBox="1">
            <a:spLocks noChangeArrowheads="1"/>
          </p:cNvSpPr>
          <p:nvPr/>
        </p:nvSpPr>
        <p:spPr bwMode="auto">
          <a:xfrm>
            <a:off x="76200" y="4708525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DEN’</a:t>
            </a:r>
          </a:p>
        </p:txBody>
      </p:sp>
      <p:sp>
        <p:nvSpPr>
          <p:cNvPr id="7266" name="Line 99"/>
          <p:cNvSpPr>
            <a:spLocks noChangeShapeType="1"/>
          </p:cNvSpPr>
          <p:nvPr/>
        </p:nvSpPr>
        <p:spPr bwMode="auto">
          <a:xfrm flipH="1">
            <a:off x="1828800" y="5638800"/>
            <a:ext cx="304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67" name="Line 100"/>
          <p:cNvSpPr>
            <a:spLocks noChangeShapeType="1"/>
          </p:cNvSpPr>
          <p:nvPr/>
        </p:nvSpPr>
        <p:spPr bwMode="auto">
          <a:xfrm>
            <a:off x="3048000" y="5638800"/>
            <a:ext cx="304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68" name="Text Box 101"/>
          <p:cNvSpPr txBox="1">
            <a:spLocks noChangeArrowheads="1"/>
          </p:cNvSpPr>
          <p:nvPr/>
        </p:nvSpPr>
        <p:spPr bwMode="auto">
          <a:xfrm>
            <a:off x="21336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200 ns</a:t>
            </a:r>
          </a:p>
        </p:txBody>
      </p:sp>
      <p:sp>
        <p:nvSpPr>
          <p:cNvPr id="7269" name="Line 102"/>
          <p:cNvSpPr>
            <a:spLocks noChangeShapeType="1"/>
          </p:cNvSpPr>
          <p:nvPr/>
        </p:nvSpPr>
        <p:spPr bwMode="auto">
          <a:xfrm flipH="1">
            <a:off x="1828800" y="5867400"/>
            <a:ext cx="2286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70" name="Line 103"/>
          <p:cNvSpPr>
            <a:spLocks noChangeShapeType="1"/>
          </p:cNvSpPr>
          <p:nvPr/>
        </p:nvSpPr>
        <p:spPr bwMode="auto">
          <a:xfrm>
            <a:off x="5715000" y="5867400"/>
            <a:ext cx="2209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71" name="Text Box 104"/>
          <p:cNvSpPr txBox="1">
            <a:spLocks noChangeArrowheads="1"/>
          </p:cNvSpPr>
          <p:nvPr/>
        </p:nvSpPr>
        <p:spPr bwMode="auto">
          <a:xfrm>
            <a:off x="4419600" y="5622925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FFFF00"/>
                </a:solidFill>
              </a:rPr>
              <a:t>800 ns</a:t>
            </a:r>
          </a:p>
        </p:txBody>
      </p:sp>
      <p:sp>
        <p:nvSpPr>
          <p:cNvPr id="542825" name="Line 105"/>
          <p:cNvSpPr>
            <a:spLocks noChangeShapeType="1"/>
          </p:cNvSpPr>
          <p:nvPr/>
        </p:nvSpPr>
        <p:spPr bwMode="auto">
          <a:xfrm>
            <a:off x="1981200" y="248396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26" name="Line 106"/>
          <p:cNvSpPr>
            <a:spLocks noChangeShapeType="1"/>
          </p:cNvSpPr>
          <p:nvPr/>
        </p:nvSpPr>
        <p:spPr bwMode="auto">
          <a:xfrm>
            <a:off x="5029200" y="2483963"/>
            <a:ext cx="609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27" name="Text Box 107"/>
          <p:cNvSpPr txBox="1">
            <a:spLocks noChangeArrowheads="1"/>
          </p:cNvSpPr>
          <p:nvPr/>
        </p:nvSpPr>
        <p:spPr bwMode="auto">
          <a:xfrm>
            <a:off x="2362200" y="2346325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Address Setup</a:t>
            </a:r>
          </a:p>
        </p:txBody>
      </p:sp>
      <p:sp>
        <p:nvSpPr>
          <p:cNvPr id="542828" name="Text Box 108"/>
          <p:cNvSpPr txBox="1">
            <a:spLocks noChangeArrowheads="1"/>
          </p:cNvSpPr>
          <p:nvPr/>
        </p:nvSpPr>
        <p:spPr bwMode="auto">
          <a:xfrm>
            <a:off x="5791200" y="2340124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Data Setup</a:t>
            </a:r>
          </a:p>
        </p:txBody>
      </p:sp>
      <p:sp>
        <p:nvSpPr>
          <p:cNvPr id="7276" name="Text Box 109"/>
          <p:cNvSpPr txBox="1">
            <a:spLocks noChangeArrowheads="1"/>
          </p:cNvSpPr>
          <p:nvPr/>
        </p:nvSpPr>
        <p:spPr bwMode="auto">
          <a:xfrm>
            <a:off x="2133600" y="6384924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Bus Timings for a Read Operation</a:t>
            </a:r>
          </a:p>
        </p:txBody>
      </p:sp>
      <p:sp>
        <p:nvSpPr>
          <p:cNvPr id="7277" name="Line 110"/>
          <p:cNvSpPr>
            <a:spLocks noChangeShapeType="1"/>
          </p:cNvSpPr>
          <p:nvPr/>
        </p:nvSpPr>
        <p:spPr bwMode="auto">
          <a:xfrm>
            <a:off x="5791200" y="914400"/>
            <a:ext cx="152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78" name="Line 112"/>
          <p:cNvSpPr>
            <a:spLocks noChangeShapeType="1"/>
          </p:cNvSpPr>
          <p:nvPr/>
        </p:nvSpPr>
        <p:spPr bwMode="auto">
          <a:xfrm>
            <a:off x="6019800" y="9144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79" name="Line 115"/>
          <p:cNvSpPr>
            <a:spLocks noChangeShapeType="1"/>
          </p:cNvSpPr>
          <p:nvPr/>
        </p:nvSpPr>
        <p:spPr bwMode="auto">
          <a:xfrm flipH="1">
            <a:off x="5867400" y="685800"/>
            <a:ext cx="762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80" name="Line 116"/>
          <p:cNvSpPr>
            <a:spLocks noChangeShapeType="1"/>
          </p:cNvSpPr>
          <p:nvPr/>
        </p:nvSpPr>
        <p:spPr bwMode="auto">
          <a:xfrm>
            <a:off x="5867400" y="762000"/>
            <a:ext cx="1524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81" name="Line 117"/>
          <p:cNvSpPr>
            <a:spLocks noChangeShapeType="1"/>
          </p:cNvSpPr>
          <p:nvPr/>
        </p:nvSpPr>
        <p:spPr bwMode="auto">
          <a:xfrm flipH="1">
            <a:off x="5943600" y="990600"/>
            <a:ext cx="762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82" name="Line 118"/>
          <p:cNvSpPr>
            <a:spLocks noChangeShapeType="1"/>
          </p:cNvSpPr>
          <p:nvPr/>
        </p:nvSpPr>
        <p:spPr bwMode="auto">
          <a:xfrm flipH="1">
            <a:off x="5943600" y="685800"/>
            <a:ext cx="762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83" name="Line 119"/>
          <p:cNvSpPr>
            <a:spLocks noChangeShapeType="1"/>
          </p:cNvSpPr>
          <p:nvPr/>
        </p:nvSpPr>
        <p:spPr bwMode="auto">
          <a:xfrm>
            <a:off x="5943600" y="762000"/>
            <a:ext cx="1524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84" name="Line 120"/>
          <p:cNvSpPr>
            <a:spLocks noChangeShapeType="1"/>
          </p:cNvSpPr>
          <p:nvPr/>
        </p:nvSpPr>
        <p:spPr bwMode="auto">
          <a:xfrm flipH="1">
            <a:off x="6019800" y="990600"/>
            <a:ext cx="762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285" name="Text Box 121"/>
          <p:cNvSpPr txBox="1">
            <a:spLocks noChangeArrowheads="1"/>
          </p:cNvSpPr>
          <p:nvPr/>
        </p:nvSpPr>
        <p:spPr bwMode="auto">
          <a:xfrm>
            <a:off x="5715000" y="2428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</a:rPr>
              <a:t>T</a:t>
            </a:r>
            <a:r>
              <a:rPr lang="en-US" sz="1800" b="1" baseline="-25000">
                <a:solidFill>
                  <a:srgbClr val="FF0000"/>
                </a:solidFill>
              </a:rPr>
              <a:t>w</a:t>
            </a: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542844" name="AutoShape 124"/>
          <p:cNvSpPr>
            <a:spLocks/>
          </p:cNvSpPr>
          <p:nvPr/>
        </p:nvSpPr>
        <p:spPr bwMode="auto">
          <a:xfrm rot="5400000">
            <a:off x="3581400" y="609600"/>
            <a:ext cx="228600" cy="2819400"/>
          </a:xfrm>
          <a:prstGeom prst="leftBracket">
            <a:avLst>
              <a:gd name="adj" fmla="val 28721"/>
            </a:avLst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1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 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411132"/>
          </a:xfrm>
        </p:spPr>
        <p:txBody>
          <a:bodyPr>
            <a:normAutofit/>
          </a:bodyPr>
          <a:lstStyle/>
          <a:p>
            <a:r>
              <a:rPr lang="en-IN" sz="2400" dirty="0" smtClean="0"/>
              <a:t>If an 8086 processor is working at 5 MHz – how much time does 1 MEMR cycle take </a:t>
            </a:r>
            <a:endParaRPr lang="en-IN" sz="2400" dirty="0"/>
          </a:p>
          <a:p>
            <a:pPr lvl="1"/>
            <a:r>
              <a:rPr lang="en-IN" sz="2400" dirty="0" smtClean="0"/>
              <a:t>If there no wait states</a:t>
            </a:r>
          </a:p>
          <a:p>
            <a:pPr lvl="1"/>
            <a:r>
              <a:rPr lang="en-IN" sz="2400" dirty="0" smtClean="0"/>
              <a:t>If there is 1 wait state</a:t>
            </a:r>
          </a:p>
          <a:p>
            <a:r>
              <a:rPr lang="en-IN" sz="2400" dirty="0" smtClean="0"/>
              <a:t>If </a:t>
            </a:r>
            <a:r>
              <a:rPr lang="en-IN" sz="2400" dirty="0"/>
              <a:t>a processor is working at 5 MHz and the memory access time is 750ns. </a:t>
            </a:r>
            <a:r>
              <a:rPr lang="en-IN" sz="2400" dirty="0" smtClean="0"/>
              <a:t>The </a:t>
            </a:r>
            <a:r>
              <a:rPr lang="en-IN" sz="2400" dirty="0"/>
              <a:t>number of wait states required will be </a:t>
            </a:r>
            <a:r>
              <a:rPr lang="en-IN" sz="2400" b="1" u="sng" dirty="0"/>
              <a:t>	</a:t>
            </a:r>
            <a:r>
              <a:rPr lang="en-IN" sz="2400" b="1" dirty="0" smtClean="0"/>
              <a:t> </a:t>
            </a:r>
            <a:r>
              <a:rPr lang="en-IN" sz="2400" dirty="0"/>
              <a:t>, considering an address set-up time of 110ns, data set-up time of 40ns with a latching and buffer delays of 30ns.</a:t>
            </a:r>
            <a:r>
              <a:rPr lang="en-IN" sz="2400" b="1" dirty="0"/>
              <a:t>	</a:t>
            </a: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263100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657</TotalTime>
  <Words>320</Words>
  <Application>Microsoft Office PowerPoint</Application>
  <PresentationFormat>On-screen Show (4:3)</PresentationFormat>
  <Paragraphs>68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Symbol</vt:lpstr>
      <vt:lpstr>Celestial</vt:lpstr>
      <vt:lpstr>Tutorial 7</vt:lpstr>
      <vt:lpstr>Question 1</vt:lpstr>
      <vt:lpstr>Question 2 -Give the machine cycles that have to be carried out for the following instructions for 8086 </vt:lpstr>
      <vt:lpstr>PowerPoint Presentation</vt:lpstr>
      <vt:lpstr>Question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7</dc:title>
  <dc:creator>Anupama KR</dc:creator>
  <cp:lastModifiedBy>Anupama KR</cp:lastModifiedBy>
  <cp:revision>26</cp:revision>
  <dcterms:created xsi:type="dcterms:W3CDTF">2006-08-16T00:00:00Z</dcterms:created>
  <dcterms:modified xsi:type="dcterms:W3CDTF">2016-02-21T00:19:33Z</dcterms:modified>
</cp:coreProperties>
</file>