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49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491" y="796631"/>
            <a:ext cx="6251304" cy="2700706"/>
          </a:xfrm>
        </p:spPr>
        <p:txBody>
          <a:bodyPr bIns="0" anchor="b">
            <a:norm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3491" y="3497337"/>
            <a:ext cx="6251304" cy="1011489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82EF-4242-42FF-8B50-F7716D1D2E06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3490" y="329308"/>
            <a:ext cx="3719283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7760" y="798973"/>
            <a:ext cx="802005" cy="503578"/>
          </a:xfrm>
        </p:spPr>
        <p:txBody>
          <a:bodyPr/>
          <a:lstStyle/>
          <a:p>
            <a:fld id="{7F1963A5-D9F8-464F-B1B0-23EF6158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02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82EF-4242-42FF-8B50-F7716D1D2E06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63A5-D9F8-464F-B1B0-23EF6158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625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2373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2" y="798974"/>
            <a:ext cx="4985762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82EF-4242-42FF-8B50-F7716D1D2E06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63A5-D9F8-464F-B1B0-23EF6158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9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82EF-4242-42FF-8B50-F7716D1D2E06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63A5-D9F8-464F-B1B0-23EF6158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052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2" y="1756130"/>
            <a:ext cx="6251302" cy="195227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4318" y="3708400"/>
            <a:ext cx="6251302" cy="1110725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82EF-4242-42FF-8B50-F7716D1D2E06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63A5-D9F8-464F-B1B0-23EF6158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32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251303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1" y="2013936"/>
            <a:ext cx="2965632" cy="34375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9162" y="2013936"/>
            <a:ext cx="2965424" cy="34375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82EF-4242-42FF-8B50-F7716D1D2E06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63A5-D9F8-464F-B1B0-23EF6158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226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251303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2965631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2965631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9270" y="2023004"/>
            <a:ext cx="2965523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9270" y="2821491"/>
            <a:ext cx="2965523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82EF-4242-42FF-8B50-F7716D1D2E06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63A5-D9F8-464F-B1B0-23EF6158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82EF-4242-42FF-8B50-F7716D1D2E06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63A5-D9F8-464F-B1B0-23EF6158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43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82EF-4242-42FF-8B50-F7716D1D2E06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63A5-D9F8-464F-B1B0-23EF6158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257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406519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506719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1501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82EF-4242-42FF-8B50-F7716D1D2E06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63A5-D9F8-464F-B1B0-23EF6158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880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996501" y="482171"/>
            <a:ext cx="3511387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9" y="1129513"/>
            <a:ext cx="308049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 defTabSz="914400">
              <a:spcBef>
                <a:spcPts val="1800"/>
              </a:spcBef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07607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082905" cy="320123"/>
          </a:xfrm>
        </p:spPr>
        <p:txBody>
          <a:bodyPr/>
          <a:lstStyle>
            <a:lvl1pPr algn="l">
              <a:defRPr/>
            </a:lvl1pPr>
          </a:lstStyle>
          <a:p>
            <a:fld id="{B07382EF-4242-42FF-8B50-F7716D1D2E06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08208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63A5-D9F8-464F-B1B0-23EF6158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578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3622291"/>
            <a:ext cx="9144000" cy="251227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9" b="-2769"/>
          <a:stretch/>
        </p:blipFill>
        <p:spPr>
          <a:xfrm>
            <a:off x="0" y="6135624"/>
            <a:ext cx="9144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251303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25130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2650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382EF-4242-42FF-8B50-F7716D1D2E06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3719283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F1963A5-D9F8-464F-B1B0-23EF61584B45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4768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13703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490" y="796631"/>
            <a:ext cx="6795838" cy="2700706"/>
          </a:xfrm>
        </p:spPr>
        <p:txBody>
          <a:bodyPr/>
          <a:lstStyle/>
          <a:p>
            <a:r>
              <a:rPr lang="en-US" dirty="0" smtClean="0"/>
              <a:t>Microprocessor Programming &amp; Interfacing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Tutorial 3</a:t>
            </a:r>
          </a:p>
          <a:p>
            <a:r>
              <a:rPr lang="en-US" dirty="0" smtClean="0"/>
              <a:t>Module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372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an ALP that will copy a set of 10 bytes from memory location </a:t>
            </a:r>
            <a:r>
              <a:rPr lang="en-US" b="1" i="1" dirty="0"/>
              <a:t>loc1</a:t>
            </a:r>
            <a:r>
              <a:rPr lang="en-US" dirty="0"/>
              <a:t> to memory location </a:t>
            </a:r>
            <a:r>
              <a:rPr lang="en-US" b="1" i="1" dirty="0"/>
              <a:t>loc2</a:t>
            </a:r>
            <a:r>
              <a:rPr lang="en-US" dirty="0"/>
              <a:t> in the reverse order.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027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Q2.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array of data is stored in data segment starting at </a:t>
            </a:r>
            <a:r>
              <a:rPr lang="en-US" b="1" i="1" dirty="0" smtClean="0"/>
              <a:t>ARRAY1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number of elements in the array is stored in location </a:t>
            </a:r>
            <a:r>
              <a:rPr lang="en-US" b="1" i="1" dirty="0" smtClean="0"/>
              <a:t>COUNT1</a:t>
            </a:r>
            <a:r>
              <a:rPr lang="en-US" dirty="0" smtClean="0"/>
              <a:t>.  </a:t>
            </a:r>
            <a:endParaRPr lang="en-US" dirty="0" smtClean="0"/>
          </a:p>
          <a:p>
            <a:r>
              <a:rPr lang="en-US" dirty="0" smtClean="0"/>
              <a:t>Write </a:t>
            </a:r>
            <a:r>
              <a:rPr lang="en-US" dirty="0"/>
              <a:t>a program to count the number of occurrences of the element in </a:t>
            </a:r>
            <a:r>
              <a:rPr lang="en-US" b="1" i="1" dirty="0"/>
              <a:t>CODE1</a:t>
            </a:r>
            <a:r>
              <a:rPr lang="en-US" dirty="0"/>
              <a:t> in the </a:t>
            </a:r>
            <a:r>
              <a:rPr lang="en-US" b="1" i="1" dirty="0" smtClean="0"/>
              <a:t>ARRAY1</a:t>
            </a:r>
            <a:r>
              <a:rPr lang="en-US" dirty="0" smtClean="0"/>
              <a:t> </a:t>
            </a:r>
            <a:r>
              <a:rPr lang="en-US" dirty="0"/>
              <a:t>and store this result in location </a:t>
            </a:r>
            <a:r>
              <a:rPr lang="en-US" b="1" i="1" dirty="0" smtClean="0"/>
              <a:t>RESULT1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503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Q3.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7925" y="2015734"/>
            <a:ext cx="7097394" cy="344148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An interleaved string is stored from displacement ‘</a:t>
            </a:r>
            <a:r>
              <a:rPr lang="en-US" b="1" i="1" dirty="0"/>
              <a:t>istr1</a:t>
            </a:r>
            <a:r>
              <a:rPr lang="en-US" dirty="0"/>
              <a:t>’. 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size of the interleaved string is stored in location ‘</a:t>
            </a:r>
            <a:r>
              <a:rPr lang="en-US" b="1" i="1" dirty="0"/>
              <a:t>cnt1</a:t>
            </a:r>
            <a:r>
              <a:rPr lang="en-US" dirty="0"/>
              <a:t>’. </a:t>
            </a:r>
            <a:endParaRPr lang="en-US" dirty="0" smtClean="0"/>
          </a:p>
          <a:p>
            <a:r>
              <a:rPr lang="en-US" dirty="0" smtClean="0"/>
              <a:t>Write </a:t>
            </a:r>
            <a:r>
              <a:rPr lang="en-US" dirty="0"/>
              <a:t>an ALP that will separate the interleaved string into two strings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If the interleaved string is “</a:t>
            </a:r>
            <a:r>
              <a:rPr lang="en-US" dirty="0" err="1"/>
              <a:t>hmeilclroo</a:t>
            </a:r>
            <a:r>
              <a:rPr lang="en-US" dirty="0"/>
              <a:t>” it should be separated as two strings “hello” and “micro”. 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can assume that the strings to be separated will be of equal size. [note – there is no need to use string instructions for this]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416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3157" y="172592"/>
            <a:ext cx="6251303" cy="1059305"/>
          </a:xfrm>
        </p:spPr>
        <p:txBody>
          <a:bodyPr/>
          <a:lstStyle/>
          <a:p>
            <a:r>
              <a:rPr lang="en-US" dirty="0" smtClean="0"/>
              <a:t>Q4. For an 8086 Processor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9167" y="1327276"/>
            <a:ext cx="4159642" cy="504434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.</a:t>
            </a:r>
            <a:r>
              <a:rPr lang="en-US" sz="1800" dirty="0"/>
              <a:t>Model 		Tiny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. DATA</a:t>
            </a:r>
          </a:p>
          <a:p>
            <a:pPr marL="0" indent="0" defTabSz="233363">
              <a:spcBef>
                <a:spcPts val="0"/>
              </a:spcBef>
              <a:buNone/>
            </a:pPr>
            <a:r>
              <a:rPr lang="en-US" sz="1800" dirty="0"/>
              <a:t>   	</a:t>
            </a:r>
            <a:r>
              <a:rPr lang="en-US" sz="1800" dirty="0" smtClean="0"/>
              <a:t>DAT1       DB </a:t>
            </a:r>
            <a:r>
              <a:rPr lang="en-US" sz="1800" dirty="0"/>
              <a:t>	</a:t>
            </a:r>
            <a:r>
              <a:rPr lang="en-US" sz="1800" dirty="0" smtClean="0"/>
              <a:t>	45</a:t>
            </a:r>
            <a:r>
              <a:rPr lang="en-US" sz="1800" baseline="-25000" dirty="0" smtClean="0"/>
              <a:t>H</a:t>
            </a:r>
            <a:r>
              <a:rPr lang="en-US" sz="1800" dirty="0"/>
              <a:t>, 54</a:t>
            </a:r>
            <a:r>
              <a:rPr lang="en-US" sz="1800" baseline="-25000" dirty="0"/>
              <a:t>H</a:t>
            </a:r>
            <a:r>
              <a:rPr lang="en-US" sz="1800" dirty="0"/>
              <a:t>, </a:t>
            </a:r>
            <a:r>
              <a:rPr lang="en-US" sz="1800" dirty="0" smtClean="0"/>
              <a:t>46</a:t>
            </a:r>
            <a:r>
              <a:rPr lang="en-US" sz="1800" baseline="-25000" dirty="0" smtClean="0"/>
              <a:t>H</a:t>
            </a:r>
            <a:r>
              <a:rPr lang="en-US" sz="1800" dirty="0" smtClean="0"/>
              <a:t> </a:t>
            </a:r>
          </a:p>
          <a:p>
            <a:pPr marL="0" indent="0" defTabSz="233363">
              <a:spcBef>
                <a:spcPts val="0"/>
              </a:spcBef>
              <a:buNone/>
            </a:pPr>
            <a:r>
              <a:rPr lang="en-US" sz="1800" dirty="0"/>
              <a:t>	</a:t>
            </a:r>
            <a:r>
              <a:rPr lang="en-US" sz="1800" dirty="0" smtClean="0"/>
              <a:t>ALIGN		2</a:t>
            </a:r>
            <a:endParaRPr lang="en-US" sz="1800" dirty="0"/>
          </a:p>
          <a:p>
            <a:pPr marL="0" indent="0" defTabSz="233363">
              <a:spcBef>
                <a:spcPts val="0"/>
              </a:spcBef>
              <a:buNone/>
            </a:pPr>
            <a:r>
              <a:rPr lang="en-US" sz="1800" dirty="0" smtClean="0"/>
              <a:t> 	</a:t>
            </a:r>
            <a:r>
              <a:rPr lang="nb-NO" sz="1800" dirty="0" smtClean="0"/>
              <a:t>P1 			EQU 	97</a:t>
            </a:r>
            <a:r>
              <a:rPr lang="nb-NO" sz="1800" baseline="-25000" dirty="0" smtClean="0"/>
              <a:t>H</a:t>
            </a:r>
            <a:endParaRPr lang="en-US" sz="1800" dirty="0"/>
          </a:p>
          <a:p>
            <a:pPr marL="0" indent="0" defTabSz="233363">
              <a:spcBef>
                <a:spcPts val="0"/>
              </a:spcBef>
              <a:buNone/>
            </a:pPr>
            <a:r>
              <a:rPr lang="en-US" sz="1800" dirty="0"/>
              <a:t>	</a:t>
            </a:r>
            <a:r>
              <a:rPr lang="nb-NO" sz="1800" dirty="0" smtClean="0"/>
              <a:t>DAT2 	</a:t>
            </a:r>
            <a:r>
              <a:rPr lang="nb-NO" sz="1800" dirty="0"/>
              <a:t>	DW 	</a:t>
            </a:r>
            <a:r>
              <a:rPr lang="nb-NO" sz="1800" dirty="0" smtClean="0"/>
              <a:t>	23F8</a:t>
            </a:r>
            <a:r>
              <a:rPr lang="nb-NO" sz="1800" baseline="-25000" dirty="0" smtClean="0"/>
              <a:t>H</a:t>
            </a:r>
            <a:r>
              <a:rPr lang="nb-NO" sz="1800" dirty="0"/>
              <a:t>, </a:t>
            </a:r>
            <a:r>
              <a:rPr lang="nb-NO" sz="1800" dirty="0" smtClean="0"/>
              <a:t>2435</a:t>
            </a:r>
            <a:r>
              <a:rPr lang="nb-NO" sz="1800" baseline="-25000" dirty="0" smtClean="0"/>
              <a:t>H</a:t>
            </a:r>
          </a:p>
          <a:p>
            <a:pPr marL="0" indent="0" defTabSz="233363">
              <a:spcBef>
                <a:spcPts val="0"/>
              </a:spcBef>
              <a:buNone/>
            </a:pPr>
            <a:r>
              <a:rPr lang="nb-NO" sz="1800" dirty="0" smtClean="0"/>
              <a:t>    	DAT3 		DB </a:t>
            </a:r>
            <a:r>
              <a:rPr lang="nb-NO" sz="1800" dirty="0"/>
              <a:t>	</a:t>
            </a:r>
            <a:r>
              <a:rPr lang="nb-NO" sz="1800" dirty="0" smtClean="0"/>
              <a:t>	’INTER’</a:t>
            </a:r>
            <a:endParaRPr lang="en-US" sz="1800" dirty="0"/>
          </a:p>
          <a:p>
            <a:pPr marL="0" indent="0" defTabSz="233363">
              <a:spcBef>
                <a:spcPts val="0"/>
              </a:spcBef>
              <a:buNone/>
            </a:pPr>
            <a:r>
              <a:rPr lang="en-US" sz="1800" dirty="0"/>
              <a:t>	</a:t>
            </a:r>
            <a:r>
              <a:rPr lang="nb-NO" sz="1800" dirty="0" smtClean="0"/>
              <a:t>DAT4 	</a:t>
            </a:r>
            <a:r>
              <a:rPr lang="nb-NO" sz="1800" dirty="0"/>
              <a:t>	DB 	</a:t>
            </a:r>
            <a:r>
              <a:rPr lang="nb-NO" sz="1800" dirty="0" smtClean="0"/>
              <a:t>	6 </a:t>
            </a:r>
            <a:r>
              <a:rPr lang="nb-NO" sz="1800" dirty="0"/>
              <a:t>DUP (122</a:t>
            </a:r>
            <a:r>
              <a:rPr lang="nb-NO" sz="1800" dirty="0" smtClean="0"/>
              <a:t>)</a:t>
            </a:r>
            <a:endParaRPr lang="en-US" sz="1800" dirty="0"/>
          </a:p>
          <a:p>
            <a:pPr marL="0" indent="0" defTabSz="233363">
              <a:spcBef>
                <a:spcPts val="0"/>
              </a:spcBef>
              <a:buNone/>
            </a:pPr>
            <a:r>
              <a:rPr lang="en-US" sz="1800" dirty="0"/>
              <a:t>	</a:t>
            </a:r>
            <a:r>
              <a:rPr lang="nb-NO" sz="1800" dirty="0" smtClean="0"/>
              <a:t>DAT5  		DB  </a:t>
            </a:r>
            <a:r>
              <a:rPr lang="nb-NO" sz="1800" dirty="0"/>
              <a:t>	</a:t>
            </a:r>
            <a:r>
              <a:rPr lang="nb-NO" sz="1800" dirty="0" smtClean="0"/>
              <a:t>	3 </a:t>
            </a:r>
            <a:r>
              <a:rPr lang="nb-NO" sz="1800" dirty="0"/>
              <a:t>DUP </a:t>
            </a:r>
            <a:r>
              <a:rPr lang="nb-NO" sz="1800" dirty="0" smtClean="0"/>
              <a:t>(?)</a:t>
            </a:r>
            <a:endParaRPr lang="en-US" sz="1800" dirty="0"/>
          </a:p>
          <a:p>
            <a:pPr marL="0" indent="0" defTabSz="233363">
              <a:spcBef>
                <a:spcPts val="0"/>
              </a:spcBef>
              <a:buNone/>
            </a:pPr>
            <a:r>
              <a:rPr lang="en-US" sz="1800" dirty="0"/>
              <a:t>	</a:t>
            </a:r>
            <a:r>
              <a:rPr lang="nb-NO" sz="1800" dirty="0" smtClean="0"/>
              <a:t>DAT6</a:t>
            </a:r>
            <a:r>
              <a:rPr lang="nb-NO" sz="1800" dirty="0"/>
              <a:t>	</a:t>
            </a:r>
            <a:r>
              <a:rPr lang="nb-NO" sz="1800" dirty="0" smtClean="0"/>
              <a:t>	DW</a:t>
            </a:r>
            <a:r>
              <a:rPr lang="nb-NO" sz="1800" dirty="0"/>
              <a:t>	</a:t>
            </a:r>
            <a:r>
              <a:rPr lang="nb-NO" sz="1800" dirty="0" smtClean="0"/>
              <a:t>	33</a:t>
            </a:r>
            <a:r>
              <a:rPr lang="nb-NO" sz="1800" baseline="-25000" dirty="0" smtClean="0"/>
              <a:t>H</a:t>
            </a:r>
          </a:p>
          <a:p>
            <a:pPr marL="0" indent="0" defTabSz="233363">
              <a:spcBef>
                <a:spcPts val="0"/>
              </a:spcBef>
              <a:buNone/>
            </a:pPr>
            <a:r>
              <a:rPr lang="nb-NO" sz="1800" baseline="-25000" dirty="0"/>
              <a:t>	</a:t>
            </a:r>
            <a:r>
              <a:rPr lang="nb-NO" sz="1800" dirty="0" smtClean="0"/>
              <a:t>DAT7</a:t>
            </a:r>
            <a:r>
              <a:rPr lang="nb-NO" sz="1800" dirty="0"/>
              <a:t>	</a:t>
            </a:r>
            <a:r>
              <a:rPr lang="nb-NO" sz="1800" dirty="0" smtClean="0"/>
              <a:t>	DB	</a:t>
            </a:r>
            <a:r>
              <a:rPr lang="nb-NO" sz="1800" dirty="0"/>
              <a:t>	0F</a:t>
            </a:r>
            <a:r>
              <a:rPr lang="nb-NO" sz="1800" baseline="-25000" dirty="0"/>
              <a:t>H</a:t>
            </a:r>
            <a:r>
              <a:rPr lang="nb-NO" sz="1800" dirty="0"/>
              <a:t>	</a:t>
            </a: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r>
              <a:rPr lang="nb-NO" sz="1800" dirty="0"/>
              <a:t>       </a:t>
            </a:r>
            <a:r>
              <a:rPr lang="nb-NO" sz="1800" dirty="0" smtClean="0"/>
              <a:t>.</a:t>
            </a:r>
            <a:r>
              <a:rPr lang="nb-NO" sz="1800" dirty="0"/>
              <a:t>CODE	</a:t>
            </a: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r>
              <a:rPr lang="nb-NO" sz="1800" dirty="0"/>
              <a:t>       </a:t>
            </a:r>
            <a:r>
              <a:rPr lang="nb-NO" sz="1800" dirty="0" smtClean="0"/>
              <a:t>.</a:t>
            </a:r>
            <a:r>
              <a:rPr lang="nb-NO" sz="1800" dirty="0"/>
              <a:t>STARTUP</a:t>
            </a: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r>
              <a:rPr lang="nb-NO" sz="1800" dirty="0"/>
              <a:t>       </a:t>
            </a:r>
            <a:r>
              <a:rPr lang="nb-NO" sz="1800" dirty="0" smtClean="0"/>
              <a:t>.EXIT</a:t>
            </a:r>
          </a:p>
          <a:p>
            <a:pPr marL="0" indent="0">
              <a:spcBef>
                <a:spcPts val="0"/>
              </a:spcBef>
              <a:buNone/>
            </a:pPr>
            <a:r>
              <a:rPr lang="nb-NO" sz="1800" dirty="0" smtClean="0"/>
              <a:t>END</a:t>
            </a:r>
            <a:endParaRPr lang="en-US" sz="1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16352"/>
              </p:ext>
            </p:extLst>
          </p:nvPr>
        </p:nvGraphicFramePr>
        <p:xfrm>
          <a:off x="2448583" y="5255623"/>
          <a:ext cx="6286859" cy="143700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{16D9F66E-5EB9-4882-86FB-DCBF35E3C3E4}</a:tableStyleId>
              </a:tblPr>
              <a:tblGrid>
                <a:gridCol w="1325750">
                  <a:extLst>
                    <a:ext uri="{9D8B030D-6E8A-4147-A177-3AD203B41FA5}">
                      <a16:colId xmlns:a16="http://schemas.microsoft.com/office/drawing/2014/main" val="4193187990"/>
                    </a:ext>
                  </a:extLst>
                </a:gridCol>
                <a:gridCol w="564204">
                  <a:extLst>
                    <a:ext uri="{9D8B030D-6E8A-4147-A177-3AD203B41FA5}">
                      <a16:colId xmlns:a16="http://schemas.microsoft.com/office/drawing/2014/main" val="1966142295"/>
                    </a:ext>
                  </a:extLst>
                </a:gridCol>
                <a:gridCol w="642026">
                  <a:extLst>
                    <a:ext uri="{9D8B030D-6E8A-4147-A177-3AD203B41FA5}">
                      <a16:colId xmlns:a16="http://schemas.microsoft.com/office/drawing/2014/main" val="664688434"/>
                    </a:ext>
                  </a:extLst>
                </a:gridCol>
                <a:gridCol w="651753">
                  <a:extLst>
                    <a:ext uri="{9D8B030D-6E8A-4147-A177-3AD203B41FA5}">
                      <a16:colId xmlns:a16="http://schemas.microsoft.com/office/drawing/2014/main" val="4148693052"/>
                    </a:ext>
                  </a:extLst>
                </a:gridCol>
                <a:gridCol w="554476">
                  <a:extLst>
                    <a:ext uri="{9D8B030D-6E8A-4147-A177-3AD203B41FA5}">
                      <a16:colId xmlns:a16="http://schemas.microsoft.com/office/drawing/2014/main" val="976046439"/>
                    </a:ext>
                  </a:extLst>
                </a:gridCol>
                <a:gridCol w="603115">
                  <a:extLst>
                    <a:ext uri="{9D8B030D-6E8A-4147-A177-3AD203B41FA5}">
                      <a16:colId xmlns:a16="http://schemas.microsoft.com/office/drawing/2014/main" val="735747361"/>
                    </a:ext>
                  </a:extLst>
                </a:gridCol>
                <a:gridCol w="651753">
                  <a:extLst>
                    <a:ext uri="{9D8B030D-6E8A-4147-A177-3AD203B41FA5}">
                      <a16:colId xmlns:a16="http://schemas.microsoft.com/office/drawing/2014/main" val="2299724643"/>
                    </a:ext>
                  </a:extLst>
                </a:gridCol>
                <a:gridCol w="632298">
                  <a:extLst>
                    <a:ext uri="{9D8B030D-6E8A-4147-A177-3AD203B41FA5}">
                      <a16:colId xmlns:a16="http://schemas.microsoft.com/office/drawing/2014/main" val="2103756521"/>
                    </a:ext>
                  </a:extLst>
                </a:gridCol>
                <a:gridCol w="661484">
                  <a:extLst>
                    <a:ext uri="{9D8B030D-6E8A-4147-A177-3AD203B41FA5}">
                      <a16:colId xmlns:a16="http://schemas.microsoft.com/office/drawing/2014/main" val="2883698806"/>
                    </a:ext>
                  </a:extLst>
                </a:gridCol>
              </a:tblGrid>
              <a:tr h="4995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DS:0118</a:t>
                      </a:r>
                      <a:r>
                        <a:rPr lang="en-US" sz="1800" baseline="-25000" dirty="0" smtClean="0">
                          <a:effectLst/>
                        </a:rPr>
                        <a:t>H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8384501"/>
                  </a:ext>
                </a:extLst>
              </a:tr>
              <a:tr h="4687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DS:0120</a:t>
                      </a:r>
                      <a:r>
                        <a:rPr lang="en-US" sz="1800" baseline="-25000">
                          <a:effectLst/>
                        </a:rPr>
                        <a:t>H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5735727"/>
                  </a:ext>
                </a:extLst>
              </a:tr>
              <a:tr h="4687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DS:0128</a:t>
                      </a:r>
                      <a:r>
                        <a:rPr lang="en-US" sz="1800" baseline="-25000" dirty="0">
                          <a:effectLst/>
                        </a:rPr>
                        <a:t>H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666109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85620" y="1488259"/>
            <a:ext cx="4893011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Write the contents of memory in data segment that result from data declarations </a:t>
            </a:r>
            <a:endParaRPr lang="en-US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You </a:t>
            </a:r>
            <a:r>
              <a:rPr lang="en-US" dirty="0"/>
              <a:t>may use ‘A’ to represent ASCII byte for the character A. </a:t>
            </a:r>
            <a:endParaRPr lang="en-US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If </a:t>
            </a:r>
            <a:r>
              <a:rPr lang="en-US" dirty="0"/>
              <a:t>the contents cannot be determined put a ‘X’  in the box. </a:t>
            </a:r>
            <a:endParaRPr lang="en-US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All </a:t>
            </a:r>
            <a:r>
              <a:rPr lang="en-US" dirty="0"/>
              <a:t>values except for ASCII values must be in </a:t>
            </a:r>
            <a:r>
              <a:rPr lang="en-US" dirty="0" smtClean="0"/>
              <a:t>hexadecimal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551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Q6.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11193" y="2064371"/>
            <a:ext cx="7321130" cy="341230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An array of data is stored in data segment starting from </a:t>
            </a:r>
            <a:r>
              <a:rPr lang="en-US" b="1" i="1" dirty="0" smtClean="0"/>
              <a:t>ARRAY1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number of elements in the array is stored in location </a:t>
            </a:r>
            <a:r>
              <a:rPr lang="en-US" b="1" i="1" dirty="0" smtClean="0"/>
              <a:t>COUNT1</a:t>
            </a:r>
            <a:r>
              <a:rPr lang="en-US" dirty="0" smtClean="0"/>
              <a:t>. </a:t>
            </a:r>
          </a:p>
          <a:p>
            <a:r>
              <a:rPr lang="en-US" dirty="0" smtClean="0"/>
              <a:t>Size of data is 16-bit</a:t>
            </a:r>
            <a:endParaRPr lang="en-US" dirty="0" smtClean="0"/>
          </a:p>
          <a:p>
            <a:r>
              <a:rPr lang="en-US" dirty="0" smtClean="0"/>
              <a:t>Write </a:t>
            </a:r>
            <a:r>
              <a:rPr lang="en-US" dirty="0"/>
              <a:t>an ALP to find the minimum number and the displacement at which it is stored.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number must be stored in memory location </a:t>
            </a:r>
            <a:r>
              <a:rPr lang="en-US" b="1" i="1" dirty="0"/>
              <a:t>MIN</a:t>
            </a:r>
            <a:r>
              <a:rPr lang="en-US" dirty="0"/>
              <a:t> and the address of the number in memory location </a:t>
            </a:r>
            <a:r>
              <a:rPr lang="en-US" b="1" i="1" dirty="0"/>
              <a:t>MINADDR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232811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43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179</TotalTime>
  <Words>310</Words>
  <Application>Microsoft Office PowerPoint</Application>
  <PresentationFormat>On-screen Show (4:3)</PresentationFormat>
  <Paragraphs>68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Rockwell</vt:lpstr>
      <vt:lpstr>Times New Roman</vt:lpstr>
      <vt:lpstr>Gallery</vt:lpstr>
      <vt:lpstr>Microprocessor Programming &amp; Interfacing</vt:lpstr>
      <vt:lpstr>Q1.</vt:lpstr>
      <vt:lpstr>Q2.</vt:lpstr>
      <vt:lpstr>Q3.</vt:lpstr>
      <vt:lpstr>Q4. For an 8086 Processor</vt:lpstr>
      <vt:lpstr>Q6.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Microprocessor Programming &amp; Interfacing</dc:title>
  <dc:creator>Anupama KR</dc:creator>
  <cp:lastModifiedBy>Anupama KR</cp:lastModifiedBy>
  <cp:revision>6</cp:revision>
  <dcterms:created xsi:type="dcterms:W3CDTF">2016-02-02T12:40:06Z</dcterms:created>
  <dcterms:modified xsi:type="dcterms:W3CDTF">2016-02-03T07:39:10Z</dcterms:modified>
</cp:coreProperties>
</file>