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88" r:id="rId1"/>
  </p:sldMasterIdLst>
  <p:notesMasterIdLst>
    <p:notesMasterId r:id="rId11"/>
  </p:notesMasterIdLst>
  <p:sldIdLst>
    <p:sldId id="256" r:id="rId2"/>
    <p:sldId id="268" r:id="rId3"/>
    <p:sldId id="267" r:id="rId4"/>
    <p:sldId id="265" r:id="rId5"/>
    <p:sldId id="259" r:id="rId6"/>
    <p:sldId id="266" r:id="rId7"/>
    <p:sldId id="269" r:id="rId8"/>
    <p:sldId id="270" r:id="rId9"/>
    <p:sldId id="271" r:id="rId10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4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97CF8-D6A6-44C5-9D37-BCC4C2F29F9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A966E-AD28-434E-B0FB-1DF667920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8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A966E-AD28-434E-B0FB-1DF6679203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" y="0"/>
            <a:ext cx="10081371" cy="7559675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8799" y="1997244"/>
            <a:ext cx="5852656" cy="1670594"/>
          </a:xfrm>
        </p:spPr>
        <p:txBody>
          <a:bodyPr anchor="b">
            <a:noAutofit/>
          </a:bodyPr>
          <a:lstStyle>
            <a:lvl1pPr algn="ctr">
              <a:defRPr sz="529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8799" y="3966490"/>
            <a:ext cx="5852656" cy="1518605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>
                <a:solidFill>
                  <a:schemeClr val="tx1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6701" y="5571763"/>
            <a:ext cx="742240" cy="307987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8799" y="5571763"/>
            <a:ext cx="4481226" cy="3079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5619" y="5571763"/>
            <a:ext cx="455836" cy="307987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226717" y="3826497"/>
            <a:ext cx="563681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1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3" y="5308103"/>
            <a:ext cx="7495132" cy="624724"/>
          </a:xfrm>
        </p:spPr>
        <p:txBody>
          <a:bodyPr anchor="b">
            <a:normAutofit/>
          </a:bodyPr>
          <a:lstStyle>
            <a:lvl1pPr algn="ctr">
              <a:defRPr sz="2646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31381" y="1138618"/>
            <a:ext cx="7817866" cy="3705177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7413" y="5932827"/>
            <a:ext cx="7495132" cy="544226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37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3" y="999660"/>
            <a:ext cx="7495132" cy="3414817"/>
          </a:xfrm>
        </p:spPr>
        <p:txBody>
          <a:bodyPr anchor="ctr">
            <a:normAutofit/>
          </a:bodyPr>
          <a:lstStyle>
            <a:lvl1pPr algn="ctr">
              <a:defRPr sz="352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2" y="4713130"/>
            <a:ext cx="7495134" cy="176392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09419" y="4563803"/>
            <a:ext cx="72831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010" y="1082619"/>
            <a:ext cx="7055831" cy="2613222"/>
          </a:xfrm>
        </p:spPr>
        <p:txBody>
          <a:bodyPr anchor="ctr">
            <a:normAutofit/>
          </a:bodyPr>
          <a:lstStyle>
            <a:lvl1pPr algn="ctr">
              <a:defRPr sz="3527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4109" y="3695841"/>
            <a:ext cx="6496401" cy="718635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4"/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09" y="4787795"/>
            <a:ext cx="7495137" cy="168926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937033" y="9979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793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15408" y="3117203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 algn="r"/>
            <a:r>
              <a:rPr lang="en-US" sz="7937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09420" y="4563803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835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7" y="3647098"/>
            <a:ext cx="7495125" cy="1619080"/>
          </a:xfrm>
        </p:spPr>
        <p:txBody>
          <a:bodyPr anchor="b">
            <a:normAutofit/>
          </a:bodyPr>
          <a:lstStyle>
            <a:lvl1pPr algn="l">
              <a:defRPr sz="352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5" y="5266178"/>
            <a:ext cx="7495128" cy="948432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1051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784" y="1082619"/>
            <a:ext cx="6973058" cy="2473228"/>
          </a:xfrm>
        </p:spPr>
        <p:txBody>
          <a:bodyPr anchor="ctr">
            <a:normAutofit/>
          </a:bodyPr>
          <a:lstStyle>
            <a:lvl1pPr algn="ctr">
              <a:defRPr sz="3527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297415" y="4011668"/>
            <a:ext cx="7495128" cy="97771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2" y="4993119"/>
            <a:ext cx="7495134" cy="1483936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39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968001" y="988661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33370" y="2874537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09420" y="3779838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350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2" y="1082618"/>
            <a:ext cx="7495132" cy="25292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7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7415" y="3931031"/>
            <a:ext cx="7495128" cy="997877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5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3" y="4927789"/>
            <a:ext cx="7495132" cy="1549267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39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09424" y="3779838"/>
            <a:ext cx="728312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79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7412" y="2744913"/>
            <a:ext cx="7495134" cy="373214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09420" y="2595588"/>
            <a:ext cx="72831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321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7784" y="999660"/>
            <a:ext cx="1784758" cy="54773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7415" y="999660"/>
            <a:ext cx="5419007" cy="5477395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6885243" y="999660"/>
            <a:ext cx="0" cy="547739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285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09419" y="2597340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00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9" y="1809354"/>
            <a:ext cx="7271118" cy="2008984"/>
          </a:xfrm>
        </p:spPr>
        <p:txBody>
          <a:bodyPr anchor="b">
            <a:normAutofit/>
          </a:bodyPr>
          <a:lstStyle>
            <a:lvl1pPr algn="ctr">
              <a:defRPr sz="440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419" y="4116991"/>
            <a:ext cx="7271118" cy="1201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09421" y="3967663"/>
            <a:ext cx="727111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5838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09419" y="2597340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3" y="1008990"/>
            <a:ext cx="7495132" cy="1437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7413" y="2741642"/>
            <a:ext cx="3679428" cy="37999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958" y="2741642"/>
            <a:ext cx="3679428" cy="37999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151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5" y="2930540"/>
            <a:ext cx="3679428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accent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7415" y="3575097"/>
            <a:ext cx="3679428" cy="298355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7297" y="2930540"/>
            <a:ext cx="3679428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accent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7297" y="3575097"/>
            <a:ext cx="3679428" cy="298355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09420" y="2595588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43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3" y="1008990"/>
            <a:ext cx="7495133" cy="14372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09420" y="2595588"/>
            <a:ext cx="72711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26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161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2" y="1530602"/>
            <a:ext cx="2796644" cy="1511935"/>
          </a:xfrm>
        </p:spPr>
        <p:txBody>
          <a:bodyPr anchor="b">
            <a:normAutofit/>
          </a:bodyPr>
          <a:lstStyle>
            <a:lvl1pPr algn="ctr">
              <a:defRPr sz="2646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083" y="1082619"/>
            <a:ext cx="4250464" cy="539443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7412" y="3341188"/>
            <a:ext cx="2796644" cy="2687889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09420" y="3210528"/>
            <a:ext cx="2572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8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412" y="2076576"/>
            <a:ext cx="4004250" cy="1511935"/>
          </a:xfrm>
        </p:spPr>
        <p:txBody>
          <a:bodyPr anchor="b">
            <a:normAutofit/>
          </a:bodyPr>
          <a:lstStyle>
            <a:lvl1pPr algn="ctr">
              <a:defRPr sz="2646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974" y="1138617"/>
            <a:ext cx="3229530" cy="528244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7413" y="3588511"/>
            <a:ext cx="4004249" cy="2015913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50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10089959" cy="7559675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7413" y="1008990"/>
            <a:ext cx="7495132" cy="143727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412" y="2744913"/>
            <a:ext cx="7495134" cy="3797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07788" y="6570384"/>
            <a:ext cx="1265902" cy="307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IN" sz="1400" spc="-1" smtClean="0">
                <a:latin typeface="Times New Roman"/>
              </a:rPr>
              <a:t>&lt;date/time&gt;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7412" y="6570384"/>
            <a:ext cx="5627541" cy="307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ctr"/>
            <a:r>
              <a:rPr lang="en-IN" sz="1400" spc="-1" smtClean="0">
                <a:latin typeface="Times New Roman"/>
              </a:rPr>
              <a:t>&lt;footer&gt;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6524" y="6570384"/>
            <a:ext cx="436022" cy="307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r"/>
            <a:fld id="{3FCDD2A8-A67C-49D0-A2C1-8304B64DCE95}" type="slidenum">
              <a:rPr lang="en-IN" sz="1400" spc="-1" smtClean="0">
                <a:latin typeface="Times New Roman"/>
              </a:r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086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</p:sldLayoutIdLst>
  <p:txStyles>
    <p:titleStyle>
      <a:lvl1pPr algn="ctr" defTabSz="503972" rtl="0" eaLnBrk="1" latinLnBrk="0" hangingPunct="1">
        <a:spcBef>
          <a:spcPct val="0"/>
        </a:spcBef>
        <a:buNone/>
        <a:defRPr sz="4409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4982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264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220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2925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98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0904" indent="-188989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76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4876" indent="-188989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543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543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543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543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accent1"/>
        </a:buClr>
        <a:buSzPct val="115000"/>
        <a:buFont typeface="Arial"/>
        <a:buChar char="•"/>
        <a:defRPr sz="1543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684420" y="1769040"/>
            <a:ext cx="6737685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IN" sz="4400" b="1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Microprocessor, Programming &amp; Interfacing</a:t>
            </a:r>
            <a:endParaRPr lang="en-IN" sz="4400" b="1" dirty="0" smtClean="0">
              <a:latin typeface="Calibri" panose="020F0502020204030204" pitchFamily="34" charset="0"/>
            </a:endParaRPr>
          </a:p>
          <a:p>
            <a:pPr algn="ctr"/>
            <a:endParaRPr lang="en-IN" sz="4400" b="1" spc="-1" dirty="0">
              <a:latin typeface="Calibri" panose="020F0502020204030204" pitchFamily="34" charset="0"/>
            </a:endParaRPr>
          </a:p>
          <a:p>
            <a:pPr algn="ctr"/>
            <a:endParaRPr lang="en-IN" sz="4400" b="1" spc="-1" dirty="0" smtClean="0">
              <a:latin typeface="Calibri" panose="020F0502020204030204" pitchFamily="34" charset="0"/>
            </a:endParaRPr>
          </a:p>
          <a:p>
            <a:pPr algn="ctr"/>
            <a:r>
              <a:rPr lang="en-IN" sz="4400" b="1" spc="-1" dirty="0" smtClean="0">
                <a:latin typeface="Calibri" panose="020F0502020204030204" pitchFamily="34" charset="0"/>
              </a:rPr>
              <a:t>Tutorial </a:t>
            </a:r>
            <a:r>
              <a:rPr lang="en-IN" sz="4400" b="1" spc="-1" smtClean="0">
                <a:latin typeface="Calibri" panose="020F0502020204030204" pitchFamily="34" charset="0"/>
              </a:rPr>
              <a:t>2- Module 3</a:t>
            </a:r>
            <a:endParaRPr sz="2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spc="-1" dirty="0">
                <a:latin typeface="Arial"/>
              </a:rPr>
              <a:t>Question </a:t>
            </a:r>
            <a:r>
              <a:rPr lang="en-IN" sz="4800" spc="-1" dirty="0" smtClean="0">
                <a:latin typeface="Arial"/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 instruction MOV DS, 2300h gives an error. </a:t>
            </a:r>
          </a:p>
          <a:p>
            <a:r>
              <a:rPr lang="en-US" sz="3200" dirty="0" smtClean="0"/>
              <a:t>Why</a:t>
            </a:r>
            <a:r>
              <a:rPr lang="en-US" sz="3200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the following instructions determine the addressing mode and the Machine code.</a:t>
            </a:r>
          </a:p>
          <a:p>
            <a:r>
              <a:rPr lang="en-US" sz="2800" dirty="0" smtClean="0"/>
              <a:t>Assume </a:t>
            </a:r>
            <a:r>
              <a:rPr lang="en-US" sz="2800" dirty="0"/>
              <a:t>instructions are in 16-bit mode of operation</a:t>
            </a:r>
          </a:p>
          <a:p>
            <a:endParaRPr lang="en-US" sz="2800" dirty="0"/>
          </a:p>
        </p:txBody>
      </p:sp>
      <p:sp>
        <p:nvSpPr>
          <p:cNvPr id="4" name="TextShape 2"/>
          <p:cNvSpPr txBox="1"/>
          <p:nvPr/>
        </p:nvSpPr>
        <p:spPr>
          <a:xfrm>
            <a:off x="7953153" y="6496370"/>
            <a:ext cx="1244009" cy="3357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 algn="r">
              <a:buClr>
                <a:srgbClr val="FFFFFF"/>
              </a:buClr>
              <a:buSzPct val="45000"/>
            </a:pPr>
            <a:r>
              <a:rPr lang="en-IN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(Contd.)</a:t>
            </a:r>
            <a:endParaRPr lang="en-IN" sz="2000" b="1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31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351" y="839972"/>
            <a:ext cx="7495134" cy="5904431"/>
          </a:xfrm>
        </p:spPr>
        <p:txBody>
          <a:bodyPr/>
          <a:lstStyle/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ECX ,CC001267H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AX,SI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[SI],CL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AX,CS:[DI+1000h]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CL,[EDX+EDI]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EAX,4020[BX+DI]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BX,[EBX+2*ECX]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BL,SS:[ECX]</a:t>
            </a:r>
          </a:p>
          <a:p>
            <a:pPr marL="914400" indent="-914400">
              <a:buSzPct val="100000"/>
              <a:buFont typeface="+mj-lt"/>
              <a:buAutoNum type="arabicPeriod"/>
            </a:pPr>
            <a:r>
              <a:rPr lang="en-IN" sz="2800" spc="-1" dirty="0">
                <a:solidFill>
                  <a:schemeClr val="tx1"/>
                </a:solidFill>
                <a:latin typeface="Arial"/>
              </a:rPr>
              <a:t>MOV CX,CX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76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753979" y="606120"/>
            <a:ext cx="8566484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IN" sz="4400" spc="-1" dirty="0">
                <a:latin typeface="Arial"/>
              </a:rPr>
              <a:t>Question </a:t>
            </a:r>
            <a:r>
              <a:rPr lang="en-IN" sz="4400" spc="-1" dirty="0" smtClean="0">
                <a:latin typeface="Arial"/>
              </a:rPr>
              <a:t>3</a:t>
            </a:r>
            <a:endParaRPr dirty="0"/>
          </a:p>
        </p:txBody>
      </p:sp>
      <p:sp>
        <p:nvSpPr>
          <p:cNvPr id="6" name="TextShape 2"/>
          <p:cNvSpPr txBox="1"/>
          <p:nvPr/>
        </p:nvSpPr>
        <p:spPr>
          <a:xfrm>
            <a:off x="7921311" y="6541639"/>
            <a:ext cx="1127984" cy="463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 algn="r">
              <a:buClr>
                <a:srgbClr val="FFFFFF"/>
              </a:buClr>
              <a:buSzPct val="45000"/>
            </a:pPr>
            <a:r>
              <a:rPr lang="en-IN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(Contd.)</a:t>
            </a:r>
            <a:endParaRPr lang="en-IN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">
              <a:buClr>
                <a:srgbClr val="FFFFFF"/>
              </a:buClr>
              <a:buSzPct val="45000"/>
            </a:pP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800" spc="-1" dirty="0">
                <a:latin typeface="Arial"/>
              </a:rPr>
              <a:t>CS =1000</a:t>
            </a:r>
            <a:r>
              <a:rPr lang="pt-BR" sz="2800" spc="-1" baseline="-25000" dirty="0">
                <a:latin typeface="Arial"/>
              </a:rPr>
              <a:t>H</a:t>
            </a:r>
            <a:r>
              <a:rPr lang="pt-BR" sz="2800" spc="-1" dirty="0">
                <a:latin typeface="Arial"/>
              </a:rPr>
              <a:t>			</a:t>
            </a: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800" spc="-1" dirty="0">
                <a:latin typeface="Arial"/>
              </a:rPr>
              <a:t>ES = 8000</a:t>
            </a:r>
            <a:r>
              <a:rPr lang="pt-BR" sz="2800" spc="-1" baseline="-25000" dirty="0">
                <a:latin typeface="Arial"/>
              </a:rPr>
              <a:t>H</a:t>
            </a:r>
            <a:endParaRPr lang="pt-BR" sz="2800" spc="-1" dirty="0">
              <a:latin typeface="Arial"/>
            </a:endParaRP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800" spc="-1" dirty="0">
                <a:latin typeface="Arial"/>
              </a:rPr>
              <a:t>DS =A000</a:t>
            </a:r>
            <a:r>
              <a:rPr lang="pt-BR" sz="2800" spc="-1" baseline="-25000" dirty="0">
                <a:latin typeface="Arial"/>
              </a:rPr>
              <a:t>H</a:t>
            </a:r>
            <a:r>
              <a:rPr lang="pt-BR" sz="2800" spc="-1" dirty="0">
                <a:latin typeface="Arial"/>
              </a:rPr>
              <a:t> 			</a:t>
            </a: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800" spc="-1" dirty="0">
                <a:latin typeface="Arial"/>
              </a:rPr>
              <a:t>SS =</a:t>
            </a:r>
            <a:r>
              <a:rPr lang="pt-BR" sz="2800" spc="-1" dirty="0" smtClean="0">
                <a:latin typeface="Arial"/>
              </a:rPr>
              <a:t>7000</a:t>
            </a:r>
            <a:r>
              <a:rPr lang="pt-BR" sz="2800" spc="-1" baseline="-25000" dirty="0" smtClean="0">
                <a:latin typeface="Arial"/>
              </a:rPr>
              <a:t>H</a:t>
            </a:r>
            <a:r>
              <a:rPr lang="pt-BR" sz="2800" spc="-1" dirty="0" smtClean="0">
                <a:latin typeface="Arial"/>
              </a:rPr>
              <a:t>  </a:t>
            </a:r>
            <a:endParaRPr lang="pt-BR" sz="2800" spc="-1" dirty="0"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>
                <a:latin typeface="Arial"/>
              </a:rPr>
              <a:t>ESI = 0000 </a:t>
            </a:r>
            <a:r>
              <a:rPr lang="pt-BR" sz="2400" spc="-1" dirty="0" smtClean="0">
                <a:latin typeface="Arial"/>
              </a:rPr>
              <a:t>0200</a:t>
            </a:r>
            <a:r>
              <a:rPr lang="pt-BR" sz="2400" spc="-1" baseline="-25000" dirty="0" smtClean="0">
                <a:latin typeface="Arial"/>
              </a:rPr>
              <a:t>H</a:t>
            </a:r>
            <a:r>
              <a:rPr lang="pt-BR" sz="2400" spc="-1" dirty="0" smtClean="0">
                <a:latin typeface="Arial"/>
              </a:rPr>
              <a:t> </a:t>
            </a: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 smtClean="0">
                <a:latin typeface="Arial"/>
              </a:rPr>
              <a:t>EDI </a:t>
            </a:r>
            <a:r>
              <a:rPr lang="pt-BR" sz="2400" spc="-1" dirty="0">
                <a:latin typeface="Arial"/>
              </a:rPr>
              <a:t>= 0000 </a:t>
            </a:r>
            <a:r>
              <a:rPr lang="pt-BR" sz="2400" spc="-1" dirty="0" smtClean="0">
                <a:latin typeface="Arial"/>
              </a:rPr>
              <a:t>0410</a:t>
            </a:r>
            <a:r>
              <a:rPr lang="pt-BR" sz="2400" spc="-1" baseline="-25000" dirty="0" smtClean="0">
                <a:latin typeface="Arial"/>
              </a:rPr>
              <a:t>H</a:t>
            </a:r>
            <a:r>
              <a:rPr lang="pt-BR" sz="2400" spc="-1" dirty="0" smtClean="0">
                <a:latin typeface="Arial"/>
              </a:rPr>
              <a:t> </a:t>
            </a:r>
            <a:endParaRPr lang="pt-BR" sz="2400" spc="-1" dirty="0">
              <a:latin typeface="Arial"/>
            </a:endParaRP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>
                <a:latin typeface="Arial"/>
              </a:rPr>
              <a:t>EBP = 0000 </a:t>
            </a:r>
            <a:r>
              <a:rPr lang="pt-BR" sz="2400" spc="-1" dirty="0" smtClean="0">
                <a:latin typeface="Arial"/>
              </a:rPr>
              <a:t>2300</a:t>
            </a:r>
            <a:r>
              <a:rPr lang="pt-BR" sz="2400" spc="-1" baseline="-25000" dirty="0" smtClean="0">
                <a:latin typeface="Arial"/>
              </a:rPr>
              <a:t>H</a:t>
            </a: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 smtClean="0">
                <a:latin typeface="Arial"/>
              </a:rPr>
              <a:t>EBX </a:t>
            </a:r>
            <a:r>
              <a:rPr lang="pt-BR" sz="2400" spc="-1" dirty="0">
                <a:latin typeface="Arial"/>
              </a:rPr>
              <a:t>= 0000 </a:t>
            </a:r>
            <a:r>
              <a:rPr lang="pt-BR" sz="2400" spc="-1" dirty="0" smtClean="0">
                <a:latin typeface="Arial"/>
              </a:rPr>
              <a:t>0200</a:t>
            </a:r>
            <a:r>
              <a:rPr lang="pt-BR" sz="2400" spc="-1" baseline="-25000" dirty="0" smtClean="0">
                <a:latin typeface="Arial"/>
              </a:rPr>
              <a:t>H</a:t>
            </a:r>
            <a:endParaRPr lang="pt-BR" sz="2400" spc="-1" dirty="0" smtClean="0">
              <a:latin typeface="Arial"/>
            </a:endParaRP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 smtClean="0">
                <a:latin typeface="Arial"/>
              </a:rPr>
              <a:t>EAX </a:t>
            </a:r>
            <a:r>
              <a:rPr lang="pt-BR" sz="2400" spc="-1" dirty="0">
                <a:latin typeface="Arial"/>
              </a:rPr>
              <a:t>=0000 </a:t>
            </a:r>
            <a:r>
              <a:rPr lang="pt-BR" sz="2400" spc="-1" dirty="0" smtClean="0">
                <a:latin typeface="Arial"/>
              </a:rPr>
              <a:t>0400</a:t>
            </a:r>
            <a:r>
              <a:rPr lang="pt-BR" sz="2400" spc="-1" baseline="-25000" dirty="0" smtClean="0">
                <a:latin typeface="Arial"/>
              </a:rPr>
              <a:t>H</a:t>
            </a:r>
            <a:endParaRPr lang="pt-BR" sz="2400" spc="-1" dirty="0" smtClean="0">
              <a:latin typeface="Arial"/>
            </a:endParaRP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 smtClean="0">
                <a:latin typeface="Arial"/>
              </a:rPr>
              <a:t>ECX </a:t>
            </a:r>
            <a:r>
              <a:rPr lang="pt-BR" sz="2400" spc="-1" dirty="0">
                <a:latin typeface="Arial"/>
              </a:rPr>
              <a:t>= 0000 </a:t>
            </a:r>
            <a:r>
              <a:rPr lang="pt-BR" sz="2400" spc="-1" dirty="0" smtClean="0">
                <a:latin typeface="Arial"/>
              </a:rPr>
              <a:t>0020</a:t>
            </a:r>
            <a:r>
              <a:rPr lang="pt-BR" sz="2400" spc="-1" baseline="-25000" dirty="0" smtClean="0">
                <a:latin typeface="Arial"/>
              </a:rPr>
              <a:t>H</a:t>
            </a:r>
            <a:r>
              <a:rPr lang="pt-BR" sz="2400" spc="-1" dirty="0" smtClean="0">
                <a:latin typeface="Arial"/>
              </a:rPr>
              <a:t> </a:t>
            </a:r>
            <a:endParaRPr lang="pt-BR" sz="2400" spc="-1" dirty="0">
              <a:latin typeface="Arial"/>
            </a:endParaRPr>
          </a:p>
          <a:p>
            <a:pPr marL="0" indent="0">
              <a:buClr>
                <a:srgbClr val="FFFFFF"/>
              </a:buClr>
              <a:buSzPct val="45000"/>
              <a:buNone/>
            </a:pPr>
            <a:r>
              <a:rPr lang="pt-BR" sz="2400" spc="-1" dirty="0">
                <a:latin typeface="Arial"/>
              </a:rPr>
              <a:t>EDX = </a:t>
            </a:r>
            <a:r>
              <a:rPr lang="pt-BR" sz="2400" spc="-1" dirty="0" smtClean="0">
                <a:latin typeface="Arial"/>
              </a:rPr>
              <a:t>0000 0008</a:t>
            </a:r>
            <a:r>
              <a:rPr lang="pt-BR" sz="2400" spc="-1" baseline="-25000" dirty="0" smtClean="0">
                <a:latin typeface="Arial"/>
              </a:rPr>
              <a:t>H</a:t>
            </a:r>
            <a:r>
              <a:rPr lang="pt-BR" sz="2400" spc="-1" dirty="0" smtClean="0">
                <a:latin typeface="Arial"/>
              </a:rPr>
              <a:t> </a:t>
            </a:r>
            <a:endParaRPr lang="pt-BR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spc="-1" dirty="0">
                <a:latin typeface="Arial"/>
              </a:rPr>
              <a:t>For the instructions given below determine the machine code, address &amp; addressing mode. Processor is working 32-bit </a:t>
            </a:r>
            <a:r>
              <a:rPr lang="en-US" sz="2800" spc="-1" dirty="0" smtClean="0">
                <a:latin typeface="Arial"/>
              </a:rPr>
              <a:t>mode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 [SI+100 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  <a:r>
              <a:rPr lang="en-US" dirty="0"/>
              <a:t>],EAX</a:t>
            </a:r>
          </a:p>
          <a:p>
            <a:r>
              <a:rPr lang="en-US" dirty="0"/>
              <a:t>MOV [EAX+2*EBX],CL</a:t>
            </a:r>
          </a:p>
          <a:p>
            <a:r>
              <a:rPr lang="en-US" dirty="0"/>
              <a:t>MOV </a:t>
            </a:r>
            <a:r>
              <a:rPr lang="en-US" dirty="0" smtClean="0"/>
              <a:t>DX,CS</a:t>
            </a:r>
            <a:r>
              <a:rPr lang="en-US" dirty="0"/>
              <a:t>:[EBX+4*EAX+1000 </a:t>
            </a:r>
            <a:r>
              <a:rPr lang="en-US" baseline="-25000" dirty="0" smtClean="0"/>
              <a:t>H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MOV [BP+SI+2000 </a:t>
            </a:r>
            <a:r>
              <a:rPr lang="en-US" baseline="-25000" dirty="0" smtClean="0"/>
              <a:t>H</a:t>
            </a:r>
            <a:r>
              <a:rPr lang="en-US" dirty="0" smtClean="0"/>
              <a:t>],</a:t>
            </a:r>
            <a:r>
              <a:rPr lang="en-US" dirty="0"/>
              <a:t>CX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9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instruction from the opcode assume the processor is working in 16-bit mode. All instructions are some form of MOV.</a:t>
            </a:r>
          </a:p>
          <a:p>
            <a:pPr lvl="1"/>
            <a:r>
              <a:rPr lang="en-US" sz="2400" dirty="0"/>
              <a:t>66 89 D8</a:t>
            </a:r>
          </a:p>
          <a:p>
            <a:pPr lvl="1"/>
            <a:r>
              <a:rPr lang="en-US" sz="2400" dirty="0"/>
              <a:t>89 46 10</a:t>
            </a:r>
          </a:p>
          <a:p>
            <a:pPr lvl="1"/>
            <a:r>
              <a:rPr lang="en-US" sz="2400" dirty="0"/>
              <a:t>B1 45</a:t>
            </a:r>
          </a:p>
          <a:p>
            <a:pPr lvl="1"/>
            <a:r>
              <a:rPr lang="en-US" sz="2400" dirty="0"/>
              <a:t>67 8A 44 7D 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4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Question 5-</a:t>
            </a:r>
            <a:r>
              <a:rPr lang="en-US" sz="4000" dirty="0" smtClean="0"/>
              <a:t>In </a:t>
            </a:r>
            <a:r>
              <a:rPr lang="en-US" sz="4000" dirty="0"/>
              <a:t>an 80386 processor that is working in real mode and 16-bit mode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CS =</a:t>
            </a:r>
            <a:r>
              <a:rPr lang="pt-BR" dirty="0" smtClean="0"/>
              <a:t>0000</a:t>
            </a:r>
            <a:r>
              <a:rPr lang="pt-BR" baseline="-25000" dirty="0" smtClean="0"/>
              <a:t>H</a:t>
            </a:r>
            <a:r>
              <a:rPr lang="pt-BR" dirty="0"/>
              <a:t>			</a:t>
            </a:r>
            <a:endParaRPr lang="pt-BR" dirty="0" smtClean="0"/>
          </a:p>
          <a:p>
            <a:r>
              <a:rPr lang="pt-BR" dirty="0" smtClean="0"/>
              <a:t>ES </a:t>
            </a:r>
            <a:r>
              <a:rPr lang="pt-BR" dirty="0"/>
              <a:t>= </a:t>
            </a:r>
            <a:r>
              <a:rPr lang="pt-BR" dirty="0" smtClean="0"/>
              <a:t>F000</a:t>
            </a:r>
            <a:r>
              <a:rPr lang="pt-BR" baseline="-25000" dirty="0" smtClean="0"/>
              <a:t>H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DS=4000</a:t>
            </a:r>
            <a:r>
              <a:rPr lang="pt-BR" baseline="-25000" dirty="0" smtClean="0"/>
              <a:t>H</a:t>
            </a:r>
            <a:r>
              <a:rPr lang="pt-BR" dirty="0"/>
              <a:t>			</a:t>
            </a:r>
            <a:endParaRPr lang="pt-BR" dirty="0" smtClean="0"/>
          </a:p>
          <a:p>
            <a:r>
              <a:rPr lang="pt-BR" dirty="0" smtClean="0"/>
              <a:t>SS </a:t>
            </a:r>
            <a:r>
              <a:rPr lang="pt-BR" dirty="0"/>
              <a:t>= </a:t>
            </a:r>
            <a:r>
              <a:rPr lang="pt-BR" dirty="0" smtClean="0"/>
              <a:t>2000</a:t>
            </a:r>
            <a:r>
              <a:rPr lang="pt-BR" baseline="-25000" dirty="0" smtClean="0"/>
              <a:t>H</a:t>
            </a:r>
            <a:endParaRPr lang="pt-BR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ESI = </a:t>
            </a:r>
            <a:r>
              <a:rPr lang="en-IN" sz="2800" spc="-1" dirty="0">
                <a:latin typeface="Arial"/>
              </a:rPr>
              <a:t>0000 </a:t>
            </a:r>
            <a:r>
              <a:rPr lang="en-IN" sz="2800" spc="-1" dirty="0" smtClean="0">
                <a:latin typeface="Arial"/>
              </a:rPr>
              <a:t>0100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 smtClean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EDI </a:t>
            </a:r>
            <a:r>
              <a:rPr lang="en-IN" sz="2800" spc="-1" dirty="0">
                <a:latin typeface="Arial"/>
              </a:rPr>
              <a:t>= </a:t>
            </a:r>
            <a:r>
              <a:rPr lang="en-IN" sz="2800" spc="-1" dirty="0" smtClean="0">
                <a:latin typeface="Arial"/>
              </a:rPr>
              <a:t>0000 0210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 smtClean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EBP =0000 0300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 smtClean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EBX=0000 4000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EAX=0000 0200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 smtClean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ECX= </a:t>
            </a:r>
            <a:r>
              <a:rPr lang="en-IN" sz="2800" spc="-1" dirty="0">
                <a:latin typeface="Arial"/>
              </a:rPr>
              <a:t>0000 </a:t>
            </a:r>
            <a:r>
              <a:rPr lang="en-IN" sz="2800" spc="-1" dirty="0" smtClean="0">
                <a:latin typeface="Arial"/>
              </a:rPr>
              <a:t>0010</a:t>
            </a:r>
            <a:r>
              <a:rPr lang="en-IN" sz="2800" spc="-1" baseline="-25000" dirty="0" smtClean="0">
                <a:latin typeface="Arial"/>
              </a:rPr>
              <a:t>H</a:t>
            </a:r>
            <a:endParaRPr lang="en-IN" sz="2800" spc="-1" dirty="0">
              <a:latin typeface="Arial"/>
            </a:endParaRPr>
          </a:p>
          <a:p>
            <a:pPr marL="108000">
              <a:buClr>
                <a:srgbClr val="FFFFFF"/>
              </a:buClr>
              <a:buSzPct val="45000"/>
            </a:pPr>
            <a:r>
              <a:rPr lang="en-IN" sz="2800" spc="-1" dirty="0" smtClean="0">
                <a:latin typeface="Arial"/>
              </a:rPr>
              <a:t>EDX= </a:t>
            </a:r>
            <a:r>
              <a:rPr lang="en-IN" sz="2800" spc="-1" dirty="0">
                <a:latin typeface="Arial"/>
              </a:rPr>
              <a:t>0000 </a:t>
            </a:r>
            <a:r>
              <a:rPr lang="en-IN" sz="2800" spc="-1" dirty="0" smtClean="0">
                <a:latin typeface="Arial"/>
              </a:rPr>
              <a:t>0004</a:t>
            </a:r>
            <a:r>
              <a:rPr lang="en-IN" sz="2800" spc="-1" baseline="-25000" dirty="0" smtClean="0">
                <a:latin typeface="Arial"/>
              </a:rPr>
              <a:t>H</a:t>
            </a:r>
            <a:r>
              <a:rPr lang="en-IN" sz="2800" spc="-1" dirty="0">
                <a:latin typeface="Arial"/>
              </a:rPr>
              <a:t>	</a:t>
            </a:r>
            <a:endParaRPr lang="en-US" dirty="0"/>
          </a:p>
        </p:txBody>
      </p:sp>
      <p:sp>
        <p:nvSpPr>
          <p:cNvPr id="6" name="TextShape 2"/>
          <p:cNvSpPr txBox="1"/>
          <p:nvPr/>
        </p:nvSpPr>
        <p:spPr>
          <a:xfrm>
            <a:off x="7271737" y="6476286"/>
            <a:ext cx="1223677" cy="431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FFFFFF"/>
              </a:buClr>
              <a:buSzPct val="45000"/>
            </a:pPr>
            <a:r>
              <a:rPr lang="en-IN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(Contd.)</a:t>
            </a:r>
            <a:endParaRPr lang="en-IN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42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dirty="0"/>
              <a:t>For the instructions given below determine the following: Memory Address, Addressing Mode and Machine Code. [Give Values only in Hex and treat instructions as separate individual instructions</a:t>
            </a:r>
            <a:r>
              <a:rPr lang="en-US" sz="2400" dirty="0" smtClean="0"/>
              <a:t>.]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 ES: [</a:t>
            </a:r>
            <a:r>
              <a:rPr lang="en-US" dirty="0" smtClean="0"/>
              <a:t>1000</a:t>
            </a:r>
            <a:r>
              <a:rPr lang="en-US" baseline="-25000" dirty="0" smtClean="0"/>
              <a:t>H</a:t>
            </a:r>
            <a:r>
              <a:rPr lang="en-US" dirty="0" smtClean="0"/>
              <a:t>], </a:t>
            </a:r>
            <a:r>
              <a:rPr lang="en-US" dirty="0"/>
              <a:t>AH</a:t>
            </a:r>
          </a:p>
          <a:p>
            <a:r>
              <a:rPr lang="en-US" dirty="0"/>
              <a:t>MOV EAX, SS:[EBX+ 8]</a:t>
            </a:r>
          </a:p>
          <a:p>
            <a:r>
              <a:rPr lang="en-US" dirty="0"/>
              <a:t>MOV CH,[</a:t>
            </a:r>
            <a:r>
              <a:rPr lang="en-US" dirty="0" smtClean="0"/>
              <a:t>SI+BP+100</a:t>
            </a:r>
            <a:r>
              <a:rPr lang="en-US" baseline="-25000" dirty="0" smtClean="0"/>
              <a:t>H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MOV EAX, [SI+BX]</a:t>
            </a:r>
          </a:p>
          <a:p>
            <a:r>
              <a:rPr lang="en-US" dirty="0"/>
              <a:t>MOV AL, [</a:t>
            </a:r>
            <a:r>
              <a:rPr lang="en-US" dirty="0" smtClean="0"/>
              <a:t>EBX+8*ECX+20</a:t>
            </a:r>
            <a:r>
              <a:rPr lang="en-US" baseline="-25000" dirty="0" smtClean="0"/>
              <a:t>H</a:t>
            </a:r>
            <a:r>
              <a:rPr lang="en-US" dirty="0" smtClean="0"/>
              <a:t>]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9296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702</TotalTime>
  <Words>312</Words>
  <Application>Microsoft Office PowerPoint</Application>
  <PresentationFormat>Custom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Organic</vt:lpstr>
      <vt:lpstr>PowerPoint Presentation</vt:lpstr>
      <vt:lpstr>Question 1</vt:lpstr>
      <vt:lpstr>Question 2</vt:lpstr>
      <vt:lpstr>PowerPoint Presentation</vt:lpstr>
      <vt:lpstr>PowerPoint Presentation</vt:lpstr>
      <vt:lpstr>For the instructions given below determine the machine code, address &amp; addressing mode. Processor is working 32-bit mode</vt:lpstr>
      <vt:lpstr>Question 4</vt:lpstr>
      <vt:lpstr>Question 5-In an 80386 processor that is working in real mode and 16-bit mode</vt:lpstr>
      <vt:lpstr>For the instructions given below determine the following: Memory Address, Addressing Mode and Machine Code. [Give Values only in Hex and treat instructions as separate individual instructions.]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Anupama KR</dc:creator>
  <cp:lastModifiedBy>Anupama KR</cp:lastModifiedBy>
  <cp:revision>15</cp:revision>
  <dcterms:created xsi:type="dcterms:W3CDTF">2016-01-25T10:57:15Z</dcterms:created>
  <dcterms:modified xsi:type="dcterms:W3CDTF">2016-01-27T14:28:29Z</dcterms:modified>
  <dc:language>en-IN</dc:language>
</cp:coreProperties>
</file>