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36"/>
  </p:notesMasterIdLst>
  <p:sldIdLst>
    <p:sldId id="269" r:id="rId4"/>
    <p:sldId id="270" r:id="rId5"/>
    <p:sldId id="271" r:id="rId6"/>
    <p:sldId id="272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73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282" r:id="rId25"/>
    <p:sldId id="283" r:id="rId26"/>
    <p:sldId id="274" r:id="rId27"/>
    <p:sldId id="275" r:id="rId28"/>
    <p:sldId id="276" r:id="rId29"/>
    <p:sldId id="277" r:id="rId30"/>
    <p:sldId id="278" r:id="rId31"/>
    <p:sldId id="300" r:id="rId32"/>
    <p:sldId id="279" r:id="rId33"/>
    <p:sldId id="280" r:id="rId34"/>
    <p:sldId id="281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3" d="100"/>
          <a:sy n="83" d="100"/>
        </p:scale>
        <p:origin x="140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FD2AD-1F1B-4F6B-9CCC-50E0D205A67B}" type="slidenum">
              <a:rPr lang="en-IN" smtClean="0">
                <a:solidFill>
                  <a:prstClr val="black"/>
                </a:solidFill>
              </a:rPr>
              <a:pPr/>
              <a:t>29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522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28600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4" name="Picture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Tutorial No. 11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Module 10</a:t>
            </a:r>
          </a:p>
        </p:txBody>
      </p:sp>
    </p:spTree>
    <p:extLst>
      <p:ext uri="{BB962C8B-B14F-4D97-AF65-F5344CB8AC3E}">
        <p14:creationId xmlns:p14="http://schemas.microsoft.com/office/powerpoint/2010/main" val="816731657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Solution – After 3</a:t>
            </a:r>
            <a:r>
              <a:rPr lang="en-IN" baseline="30000" dirty="0"/>
              <a:t>rd</a:t>
            </a:r>
            <a:r>
              <a:rPr lang="en-IN" dirty="0"/>
              <a:t> read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464653"/>
                </a:solidFill>
              </a:rPr>
              <a:pPr/>
              <a:t>10</a:t>
            </a:fld>
            <a:endParaRPr lang="en-US">
              <a:solidFill>
                <a:srgbClr val="464653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533400" y="28194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Block</a:t>
                      </a:r>
                      <a:endParaRPr lang="en-IN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Tag</a:t>
                      </a:r>
                      <a:endParaRPr lang="en-IN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Data</a:t>
                      </a:r>
                      <a:endParaRPr lang="en-IN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5800" y="2093976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/>
              <a:t>Conflict Miss</a:t>
            </a:r>
          </a:p>
        </p:txBody>
      </p:sp>
      <p:sp>
        <p:nvSpPr>
          <p:cNvPr id="6" name="Oval 5"/>
          <p:cNvSpPr/>
          <p:nvPr/>
        </p:nvSpPr>
        <p:spPr>
          <a:xfrm>
            <a:off x="315468" y="3048000"/>
            <a:ext cx="1437132" cy="609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4656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Solution – After 4</a:t>
            </a:r>
            <a:r>
              <a:rPr lang="en-IN" baseline="30000" dirty="0"/>
              <a:t>th</a:t>
            </a:r>
            <a:r>
              <a:rPr lang="en-IN" dirty="0"/>
              <a:t> read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464653"/>
                </a:solidFill>
              </a:rPr>
              <a:pPr/>
              <a:t>11</a:t>
            </a:fld>
            <a:endParaRPr lang="en-US">
              <a:solidFill>
                <a:srgbClr val="464653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533400" y="28194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Block</a:t>
                      </a:r>
                      <a:endParaRPr lang="en-IN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Tag</a:t>
                      </a:r>
                      <a:endParaRPr lang="en-IN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Data</a:t>
                      </a:r>
                      <a:endParaRPr lang="en-IN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5800" y="2093976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/>
              <a:t>Conflict Miss</a:t>
            </a:r>
          </a:p>
        </p:txBody>
      </p:sp>
      <p:sp>
        <p:nvSpPr>
          <p:cNvPr id="6" name="Oval 5"/>
          <p:cNvSpPr/>
          <p:nvPr/>
        </p:nvSpPr>
        <p:spPr>
          <a:xfrm>
            <a:off x="315468" y="3048000"/>
            <a:ext cx="1437132" cy="609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736701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Solution – After 4</a:t>
            </a:r>
            <a:r>
              <a:rPr lang="en-IN" baseline="30000" dirty="0"/>
              <a:t>th</a:t>
            </a:r>
            <a:r>
              <a:rPr lang="en-IN" dirty="0"/>
              <a:t> read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464653"/>
                </a:solidFill>
              </a:rPr>
              <a:pPr/>
              <a:t>12</a:t>
            </a:fld>
            <a:endParaRPr lang="en-US">
              <a:solidFill>
                <a:srgbClr val="464653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533400" y="28194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Block</a:t>
                      </a:r>
                      <a:endParaRPr lang="en-IN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Tag</a:t>
                      </a:r>
                      <a:endParaRPr lang="en-IN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Data</a:t>
                      </a:r>
                      <a:endParaRPr lang="en-IN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5800" y="2093976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/>
              <a:t>Conflict Miss</a:t>
            </a:r>
          </a:p>
        </p:txBody>
      </p:sp>
      <p:sp>
        <p:nvSpPr>
          <p:cNvPr id="6" name="Oval 5"/>
          <p:cNvSpPr/>
          <p:nvPr/>
        </p:nvSpPr>
        <p:spPr>
          <a:xfrm>
            <a:off x="315468" y="3048000"/>
            <a:ext cx="1437132" cy="609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940623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Q3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Repeat the problem if  the cache for 2 way set associative, two line cache after every read operation.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92616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Solution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609945"/>
          </a:xfrm>
        </p:spPr>
        <p:txBody>
          <a:bodyPr/>
          <a:lstStyle/>
          <a:p>
            <a:r>
              <a:rPr lang="en-IN" dirty="0"/>
              <a:t>Main Memory Address – 4 bits</a:t>
            </a:r>
          </a:p>
          <a:p>
            <a:r>
              <a:rPr lang="en-IN" dirty="0"/>
              <a:t>Cache – 4 line</a:t>
            </a:r>
          </a:p>
          <a:p>
            <a:r>
              <a:rPr lang="en-IN" dirty="0"/>
              <a:t>Address – 1 bit</a:t>
            </a:r>
          </a:p>
          <a:p>
            <a:r>
              <a:rPr lang="en-IN" dirty="0"/>
              <a:t>Block No. – 1 bit Tag 3- bits</a:t>
            </a:r>
          </a:p>
          <a:p>
            <a:r>
              <a:rPr lang="en-IN" dirty="0">
                <a:solidFill>
                  <a:srgbClr val="FF0000"/>
                </a:solidFill>
              </a:rPr>
              <a:t>0</a:t>
            </a:r>
            <a:r>
              <a:rPr lang="en-IN" dirty="0">
                <a:solidFill>
                  <a:srgbClr val="00B050"/>
                </a:solidFill>
              </a:rPr>
              <a:t>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464653"/>
                </a:solidFill>
              </a:rPr>
              <a:pPr/>
              <a:t>14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586870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Solution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464653"/>
                </a:solidFill>
              </a:rPr>
              <a:pPr/>
              <a:t>15</a:t>
            </a:fld>
            <a:endParaRPr lang="en-US">
              <a:solidFill>
                <a:srgbClr val="464653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2076658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Block</a:t>
                      </a:r>
                      <a:endParaRPr lang="en-IN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Tag</a:t>
                      </a:r>
                      <a:endParaRPr lang="en-IN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Data</a:t>
                      </a:r>
                      <a:endParaRPr lang="en-IN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IN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IN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Data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IN" dirty="0"/>
                        <a:t>Set 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IN" dirty="0"/>
                        <a:t>Set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0302659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Solution – After 1</a:t>
            </a:r>
            <a:r>
              <a:rPr lang="en-IN" baseline="30000" dirty="0"/>
              <a:t>st</a:t>
            </a:r>
            <a:r>
              <a:rPr lang="en-IN" dirty="0"/>
              <a:t> read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464653"/>
                </a:solidFill>
              </a:rPr>
              <a:pPr/>
              <a:t>16</a:t>
            </a:fld>
            <a:endParaRPr lang="en-US">
              <a:solidFill>
                <a:srgbClr val="464653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04800" y="28194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Block</a:t>
                      </a:r>
                      <a:endParaRPr lang="en-IN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Tag</a:t>
                      </a:r>
                      <a:endParaRPr lang="en-IN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Data</a:t>
                      </a:r>
                      <a:endParaRPr lang="en-IN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IN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IN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Data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F8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IN" dirty="0"/>
                        <a:t>Set 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IN" dirty="0"/>
                        <a:t>Set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2093976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/>
              <a:t>Cold Miss</a:t>
            </a:r>
          </a:p>
        </p:txBody>
      </p:sp>
    </p:spTree>
    <p:extLst>
      <p:ext uri="{BB962C8B-B14F-4D97-AF65-F5344CB8AC3E}">
        <p14:creationId xmlns:p14="http://schemas.microsoft.com/office/powerpoint/2010/main" val="3064439047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Solution – After 1</a:t>
            </a:r>
            <a:r>
              <a:rPr lang="en-IN" baseline="30000" dirty="0"/>
              <a:t>st</a:t>
            </a:r>
            <a:r>
              <a:rPr lang="en-IN" dirty="0"/>
              <a:t> read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464653"/>
                </a:solidFill>
              </a:rPr>
              <a:pPr/>
              <a:t>17</a:t>
            </a:fld>
            <a:endParaRPr lang="en-US">
              <a:solidFill>
                <a:srgbClr val="464653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28194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Block</a:t>
                      </a:r>
                      <a:endParaRPr lang="en-IN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Tag</a:t>
                      </a:r>
                      <a:endParaRPr lang="en-IN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Data</a:t>
                      </a:r>
                      <a:endParaRPr lang="en-IN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IN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IN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Data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F8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IN" dirty="0"/>
                        <a:t>Set 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IN" dirty="0"/>
                        <a:t>Set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2093976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/>
              <a:t>Cold Miss</a:t>
            </a:r>
          </a:p>
        </p:txBody>
      </p:sp>
    </p:spTree>
    <p:extLst>
      <p:ext uri="{BB962C8B-B14F-4D97-AF65-F5344CB8AC3E}">
        <p14:creationId xmlns:p14="http://schemas.microsoft.com/office/powerpoint/2010/main" val="2944362914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Solution – After 2</a:t>
            </a:r>
            <a:r>
              <a:rPr lang="en-IN" baseline="30000" dirty="0"/>
              <a:t>nd</a:t>
            </a:r>
            <a:r>
              <a:rPr lang="en-IN" dirty="0"/>
              <a:t> read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464653"/>
                </a:solidFill>
              </a:rPr>
              <a:pPr/>
              <a:t>18</a:t>
            </a:fld>
            <a:endParaRPr lang="en-US">
              <a:solidFill>
                <a:srgbClr val="464653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04800" y="28194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Block</a:t>
                      </a:r>
                      <a:endParaRPr lang="en-IN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Tag</a:t>
                      </a:r>
                      <a:endParaRPr lang="en-IN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Data</a:t>
                      </a:r>
                      <a:endParaRPr lang="en-IN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IN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IN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Data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F8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IN" dirty="0"/>
                        <a:t>Set 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IN" dirty="0"/>
                        <a:t>Set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2093976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/>
              <a:t>Cold Miss</a:t>
            </a:r>
          </a:p>
        </p:txBody>
      </p:sp>
    </p:spTree>
    <p:extLst>
      <p:ext uri="{BB962C8B-B14F-4D97-AF65-F5344CB8AC3E}">
        <p14:creationId xmlns:p14="http://schemas.microsoft.com/office/powerpoint/2010/main" val="1663490931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Solution – After 3</a:t>
            </a:r>
            <a:r>
              <a:rPr lang="en-IN" baseline="30000" dirty="0"/>
              <a:t>rd</a:t>
            </a:r>
            <a:r>
              <a:rPr lang="en-IN" dirty="0"/>
              <a:t>  read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464653"/>
                </a:solidFill>
              </a:rPr>
              <a:pPr/>
              <a:t>19</a:t>
            </a:fld>
            <a:endParaRPr lang="en-US">
              <a:solidFill>
                <a:srgbClr val="464653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04800" y="28194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Block</a:t>
                      </a:r>
                      <a:endParaRPr lang="en-IN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Tag</a:t>
                      </a:r>
                      <a:endParaRPr lang="en-IN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Data</a:t>
                      </a:r>
                      <a:endParaRPr lang="en-IN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IN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IN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Data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F8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IN" dirty="0"/>
                        <a:t>Set 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IN" dirty="0"/>
                        <a:t>Set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2093976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/>
              <a:t>Cold Miss</a:t>
            </a:r>
          </a:p>
        </p:txBody>
      </p:sp>
    </p:spTree>
    <p:extLst>
      <p:ext uri="{BB962C8B-B14F-4D97-AF65-F5344CB8AC3E}">
        <p14:creationId xmlns:p14="http://schemas.microsoft.com/office/powerpoint/2010/main" val="359708597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Q1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The OS of an 80286 processor supports non-preemptive priority scheduling.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There are 5 threads that have to be scheduled.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The tasks and priority are shown in the table below. </a:t>
            </a:r>
            <a:endParaRPr lang="en-US" sz="2800" dirty="0"/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Give the order of the threads scheduled in the 1st five timeslots.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908256"/>
              </p:ext>
            </p:extLst>
          </p:nvPr>
        </p:nvGraphicFramePr>
        <p:xfrm>
          <a:off x="914400" y="4141627"/>
          <a:ext cx="6096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110926662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07444880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0842925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25858633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87311823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913426390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chemeClr val="tx1"/>
                          </a:solidFill>
                        </a:rPr>
                        <a:t>Thread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chemeClr val="tx1"/>
                          </a:solidFill>
                        </a:rPr>
                        <a:t>TH1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chemeClr val="tx1"/>
                          </a:solidFill>
                        </a:rPr>
                        <a:t>TH4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chemeClr val="tx1"/>
                          </a:solidFill>
                        </a:rPr>
                        <a:t>TH2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chemeClr val="tx1"/>
                          </a:solidFill>
                        </a:rPr>
                        <a:t>TH5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chemeClr val="tx1"/>
                          </a:solidFill>
                        </a:rPr>
                        <a:t>TH3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15776375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chemeClr val="bg1"/>
                          </a:solidFill>
                        </a:rPr>
                        <a:t>Priority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425286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463718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Solution – After 4</a:t>
            </a:r>
            <a:r>
              <a:rPr lang="en-IN" baseline="30000" dirty="0"/>
              <a:t>th</a:t>
            </a:r>
            <a:r>
              <a:rPr lang="en-IN" dirty="0"/>
              <a:t>   read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464653"/>
                </a:solidFill>
              </a:rPr>
              <a:pPr/>
              <a:t>20</a:t>
            </a:fld>
            <a:endParaRPr lang="en-US">
              <a:solidFill>
                <a:srgbClr val="464653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28194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Block</a:t>
                      </a:r>
                      <a:endParaRPr lang="en-IN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Tag</a:t>
                      </a:r>
                      <a:endParaRPr lang="en-IN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Data</a:t>
                      </a:r>
                      <a:endParaRPr lang="en-IN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IN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IN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Data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F8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IN" dirty="0"/>
                        <a:t>Set 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IN" dirty="0"/>
                        <a:t>Set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2093976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/>
              <a:t>Conflict Miss</a:t>
            </a:r>
          </a:p>
        </p:txBody>
      </p:sp>
      <p:sp>
        <p:nvSpPr>
          <p:cNvPr id="8" name="Oval 7"/>
          <p:cNvSpPr/>
          <p:nvPr/>
        </p:nvSpPr>
        <p:spPr>
          <a:xfrm>
            <a:off x="76200" y="3048000"/>
            <a:ext cx="1437132" cy="609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405649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Solution – After 4</a:t>
            </a:r>
            <a:r>
              <a:rPr lang="en-IN" baseline="30000" dirty="0"/>
              <a:t>th</a:t>
            </a:r>
            <a:r>
              <a:rPr lang="en-IN" dirty="0"/>
              <a:t>   read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464653"/>
                </a:solidFill>
              </a:rPr>
              <a:pPr/>
              <a:t>21</a:t>
            </a:fld>
            <a:endParaRPr lang="en-US">
              <a:solidFill>
                <a:srgbClr val="464653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04800" y="28194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Block</a:t>
                      </a:r>
                      <a:endParaRPr lang="en-IN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Tag</a:t>
                      </a:r>
                      <a:endParaRPr lang="en-IN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Data</a:t>
                      </a:r>
                      <a:endParaRPr lang="en-IN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IN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IN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Data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IN" dirty="0"/>
                        <a:t>Set 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IN" dirty="0"/>
                        <a:t>Set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2093976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/>
              <a:t>Conflict Miss</a:t>
            </a:r>
          </a:p>
        </p:txBody>
      </p:sp>
      <p:sp>
        <p:nvSpPr>
          <p:cNvPr id="8" name="Oval 7"/>
          <p:cNvSpPr/>
          <p:nvPr/>
        </p:nvSpPr>
        <p:spPr>
          <a:xfrm>
            <a:off x="76200" y="3048000"/>
            <a:ext cx="1437132" cy="609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923878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4"/>
            <a:ext cx="8382000" cy="3463925"/>
          </a:xfrm>
        </p:spPr>
        <p:txBody>
          <a:bodyPr/>
          <a:lstStyle/>
          <a:p>
            <a:r>
              <a:rPr lang="en-IN" dirty="0"/>
              <a:t>Assume that the system has a two-level cache: </a:t>
            </a:r>
          </a:p>
          <a:p>
            <a:r>
              <a:rPr lang="en-IN" dirty="0"/>
              <a:t>The level-1 cache has a hit rate of 90% and the level-2 cache has a hit rate of 97%. </a:t>
            </a:r>
          </a:p>
          <a:p>
            <a:r>
              <a:rPr lang="en-IN" dirty="0"/>
              <a:t>The level 1 cache access time is 4 ns, the level 2 cache access time is 15ns and access time of main memory is 80 ns. </a:t>
            </a:r>
          </a:p>
          <a:p>
            <a:r>
              <a:rPr lang="en-IN" dirty="0"/>
              <a:t>What is the average memory access time?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464653"/>
                </a:solidFill>
              </a:rPr>
              <a:pPr/>
              <a:t>22</a:t>
            </a:fld>
            <a:endParaRPr lang="en-US" dirty="0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457602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h</a:t>
            </a:r>
            <a:r>
              <a:rPr lang="en-IN" baseline="-25000" dirty="0"/>
              <a:t>1</a:t>
            </a:r>
            <a:r>
              <a:rPr lang="en-IN" dirty="0"/>
              <a:t> – 0.9</a:t>
            </a:r>
          </a:p>
          <a:p>
            <a:r>
              <a:rPr lang="en-IN" dirty="0"/>
              <a:t>h</a:t>
            </a:r>
            <a:r>
              <a:rPr lang="en-IN" baseline="-25000" dirty="0"/>
              <a:t>2 </a:t>
            </a:r>
            <a:r>
              <a:rPr lang="en-IN" dirty="0"/>
              <a:t> - 0.1 x 0.97</a:t>
            </a:r>
          </a:p>
          <a:p>
            <a:r>
              <a:rPr lang="en-IN" dirty="0" err="1"/>
              <a:t>t</a:t>
            </a:r>
            <a:r>
              <a:rPr lang="en-IN" baseline="-25000" dirty="0" err="1"/>
              <a:t>av</a:t>
            </a:r>
            <a:r>
              <a:rPr lang="en-IN" dirty="0"/>
              <a:t> = h</a:t>
            </a:r>
            <a:r>
              <a:rPr lang="en-IN" baseline="-25000" dirty="0"/>
              <a:t>1</a:t>
            </a:r>
            <a:r>
              <a:rPr lang="en-IN" dirty="0"/>
              <a:t>t</a:t>
            </a:r>
            <a:r>
              <a:rPr lang="en-IN" baseline="-25000" dirty="0"/>
              <a:t>L1</a:t>
            </a:r>
            <a:r>
              <a:rPr lang="en-IN" dirty="0"/>
              <a:t> + h</a:t>
            </a:r>
            <a:r>
              <a:rPr lang="en-IN" baseline="-25000" dirty="0"/>
              <a:t>2</a:t>
            </a:r>
            <a:r>
              <a:rPr lang="en-IN" dirty="0"/>
              <a:t>t</a:t>
            </a:r>
            <a:r>
              <a:rPr lang="en-IN" baseline="-25000" dirty="0"/>
              <a:t>L2</a:t>
            </a:r>
            <a:r>
              <a:rPr lang="en-IN" dirty="0"/>
              <a:t> + (1-h</a:t>
            </a:r>
            <a:r>
              <a:rPr lang="en-IN" baseline="-25000" dirty="0"/>
              <a:t>1</a:t>
            </a:r>
            <a:r>
              <a:rPr lang="en-IN" dirty="0"/>
              <a:t> -h</a:t>
            </a:r>
            <a:r>
              <a:rPr lang="en-IN" baseline="-25000" dirty="0"/>
              <a:t>2</a:t>
            </a:r>
            <a:r>
              <a:rPr lang="en-IN" dirty="0"/>
              <a:t>)</a:t>
            </a:r>
            <a:r>
              <a:rPr lang="en-IN" dirty="0" err="1"/>
              <a:t>t</a:t>
            </a:r>
            <a:r>
              <a:rPr lang="en-IN" baseline="-25000" dirty="0" err="1"/>
              <a:t>main</a:t>
            </a:r>
            <a:endParaRPr lang="en-IN" baseline="-25000" dirty="0"/>
          </a:p>
          <a:p>
            <a:pPr marL="0" indent="0">
              <a:buNone/>
            </a:pPr>
            <a:endParaRPr lang="en-IN" dirty="0"/>
          </a:p>
          <a:p>
            <a:r>
              <a:rPr lang="en-IN" dirty="0" err="1"/>
              <a:t>t</a:t>
            </a:r>
            <a:r>
              <a:rPr lang="en-IN" baseline="-25000" dirty="0" err="1"/>
              <a:t>av</a:t>
            </a:r>
            <a:r>
              <a:rPr lang="en-IN" dirty="0"/>
              <a:t> = 0.9 x 4ns + 0.097 x 15ns + (1-0.9-0.097) 80ns</a:t>
            </a:r>
          </a:p>
          <a:p>
            <a:r>
              <a:rPr lang="en-IN" dirty="0"/>
              <a:t>5.295 ns</a:t>
            </a:r>
          </a:p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464653"/>
                </a:solidFill>
              </a:rPr>
              <a:pPr/>
              <a:t>23</a:t>
            </a:fld>
            <a:endParaRPr lang="en-US" dirty="0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294162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Q5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Processor - 80286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GDTR – 100000H</a:t>
            </a:r>
          </a:p>
        </p:txBody>
      </p:sp>
    </p:spTree>
    <p:extLst>
      <p:ext uri="{BB962C8B-B14F-4D97-AF65-F5344CB8AC3E}">
        <p14:creationId xmlns:p14="http://schemas.microsoft.com/office/powerpoint/2010/main" val="3548213092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19400" y="914400"/>
            <a:ext cx="197427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/>
              <a:t>GDT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891404"/>
              </p:ext>
            </p:extLst>
          </p:nvPr>
        </p:nvGraphicFramePr>
        <p:xfrm>
          <a:off x="1447800" y="1776084"/>
          <a:ext cx="4852553" cy="3813035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168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05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05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05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05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05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05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9331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/>
                        <a:t>Address</a:t>
                      </a:r>
                      <a:endParaRPr sz="1800" dirty="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gridSpan="8"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Data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31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dirty="0"/>
                        <a:t>100008</a:t>
                      </a:r>
                      <a:endParaRPr sz="1800" dirty="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dirty="0"/>
                        <a:t>82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dirty="0"/>
                        <a:t>01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spc="-5" dirty="0"/>
                        <a:t>FF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spc="-5" dirty="0"/>
                        <a:t>FF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311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100010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 dirty="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93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20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7F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31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100018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83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03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3F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31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100020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A1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0A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1F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31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100028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5" dirty="0"/>
                        <a:t>DF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10" dirty="0"/>
                        <a:t>B0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01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/>
                        <a:t>FF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311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100030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92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10" dirty="0"/>
                        <a:t>B1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/>
                        <a:t>FF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331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100038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/>
                        <a:t>BF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7B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3F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/>
                        <a:t>FF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3311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100040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D2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7A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07</a:t>
                      </a:r>
                      <a:endParaRPr sz="1800" dirty="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/>
                        <a:t>FF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331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100048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9F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/>
                        <a:t>A1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1F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/>
                        <a:t>FF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311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100050</a:t>
                      </a:r>
                      <a:endParaRPr sz="1800" dirty="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/>
                        <a:t>C4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02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38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10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3311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100058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85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20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331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100060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/>
                        <a:t>B3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50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1F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/>
                        <a:t>FF</a:t>
                      </a:r>
                      <a:endParaRPr sz="1800" dirty="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7759120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64082" y="1189759"/>
            <a:ext cx="197427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/>
              <a:t>LDT 1</a:t>
            </a:r>
          </a:p>
        </p:txBody>
      </p:sp>
      <p:graphicFrame>
        <p:nvGraphicFramePr>
          <p:cNvPr id="6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587412"/>
              </p:ext>
            </p:extLst>
          </p:nvPr>
        </p:nvGraphicFramePr>
        <p:xfrm>
          <a:off x="1005320" y="1743757"/>
          <a:ext cx="4553817" cy="404163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96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1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1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1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1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21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1089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/>
                        <a:t>Address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gridSpan="8"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Data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89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dirty="0"/>
                        <a:t>010000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dirty="0"/>
                        <a:t>82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dirty="0"/>
                        <a:t>01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spc="-5" dirty="0"/>
                        <a:t>FF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spc="-5" dirty="0"/>
                        <a:t>FF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89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010008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82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20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FF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FF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89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010010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83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03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3F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89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010018</a:t>
                      </a:r>
                      <a:endParaRPr sz="1800" dirty="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 dirty="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FC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0A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1F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89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010020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5" dirty="0"/>
                        <a:t>DF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10" dirty="0"/>
                        <a:t>B0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01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/>
                        <a:t>FF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89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010028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92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10" dirty="0"/>
                        <a:t>B1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/>
                        <a:t>FF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89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010030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/>
                        <a:t>B2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7B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03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/>
                        <a:t>FF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89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010038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D2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7A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07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/>
                        <a:t>FF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89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010040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9F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/>
                        <a:t>A1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1F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/>
                        <a:t>FF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89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010048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/>
                        <a:t>B3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/>
                        <a:t>A3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3F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/>
                        <a:t>FF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89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010050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/>
                        <a:t>B3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/>
                        <a:t>B1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/>
                        <a:t>FF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/>
                        <a:t>FF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89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010058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82</a:t>
                      </a:r>
                      <a:endParaRPr sz="1800" dirty="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50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1F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/>
                        <a:t>FF</a:t>
                      </a:r>
                      <a:endParaRPr sz="1800" dirty="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460065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64082" y="1189759"/>
            <a:ext cx="197427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/>
              <a:t>LDT 2</a:t>
            </a:r>
          </a:p>
        </p:txBody>
      </p:sp>
      <p:graphicFrame>
        <p:nvGraphicFramePr>
          <p:cNvPr id="6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095046"/>
              </p:ext>
            </p:extLst>
          </p:nvPr>
        </p:nvGraphicFramePr>
        <p:xfrm>
          <a:off x="685800" y="1905000"/>
          <a:ext cx="4553817" cy="404163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96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1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1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1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1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21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1089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/>
                        <a:t>Address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gridSpan="8"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Data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89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dirty="0"/>
                        <a:t>200000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dirty="0"/>
                        <a:t>82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dirty="0"/>
                        <a:t>01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spc="-5" dirty="0"/>
                        <a:t>FF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spc="-5" dirty="0"/>
                        <a:t>FF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89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200008</a:t>
                      </a:r>
                      <a:endParaRPr sz="1800" dirty="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82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20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FF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FF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89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200010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83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03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3F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89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200018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 dirty="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FC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0A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1F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89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200020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5" dirty="0"/>
                        <a:t>DF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10" dirty="0"/>
                        <a:t>B0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01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/>
                        <a:t>FF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89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200028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92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10" dirty="0"/>
                        <a:t>B1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/>
                        <a:t>FF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89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200030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/>
                        <a:t>B2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7B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03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/>
                        <a:t>FF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89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200038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/>
                        <a:t>D2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7A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/>
                        <a:t>07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/>
                        <a:t>FF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89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200040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9F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/>
                        <a:t>A1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/>
                        <a:t>1F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/>
                        <a:t>FF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89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200048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/>
                        <a:t>B3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/>
                        <a:t>A3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3F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/>
                        <a:t>FF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89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200050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82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/>
                        <a:t>B1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/>
                        <a:t>FF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/>
                        <a:t>FF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89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200058</a:t>
                      </a:r>
                      <a:endParaRPr sz="1800" dirty="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/>
                        <a:t>B3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50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00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/>
                        <a:t>1F</a:t>
                      </a:r>
                      <a:endParaRPr sz="18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/>
                        <a:t>FF</a:t>
                      </a:r>
                      <a:endParaRPr sz="1800" dirty="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9802424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3000" dirty="0">
                <a:solidFill>
                  <a:schemeClr val="tx1"/>
                </a:solidFill>
              </a:rPr>
              <a:t>Current CPL – 10</a:t>
            </a:r>
          </a:p>
          <a:p>
            <a:pPr marL="0" indent="0">
              <a:buNone/>
            </a:pPr>
            <a:br>
              <a:rPr lang="pt-BR" sz="3000" dirty="0">
                <a:solidFill>
                  <a:schemeClr val="tx1"/>
                </a:solidFill>
              </a:rPr>
            </a:br>
            <a:r>
              <a:rPr lang="pt-BR" sz="3000" dirty="0">
                <a:solidFill>
                  <a:schemeClr val="tx1"/>
                </a:solidFill>
              </a:rPr>
              <a:t>CALL 0051H , [1200H]</a:t>
            </a:r>
            <a:br>
              <a:rPr lang="pt-BR" sz="3000" dirty="0">
                <a:solidFill>
                  <a:schemeClr val="tx1"/>
                </a:solidFill>
              </a:rPr>
            </a:br>
            <a:endParaRPr lang="en-U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269308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7B 10 00</a:t>
            </a:r>
            <a:r>
              <a:rPr lang="en-IN" baseline="-25000" dirty="0"/>
              <a:t>H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464653"/>
                </a:solidFill>
              </a:rPr>
              <a:pPr/>
              <a:t>29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63979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Q2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The following data is present in memory of size 16 locations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017265"/>
              </p:ext>
            </p:extLst>
          </p:nvPr>
        </p:nvGraphicFramePr>
        <p:xfrm>
          <a:off x="387927" y="2286000"/>
          <a:ext cx="2318837" cy="31089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916064">
                  <a:extLst>
                    <a:ext uri="{9D8B030D-6E8A-4147-A177-3AD203B41FA5}">
                      <a16:colId xmlns:a16="http://schemas.microsoft.com/office/drawing/2014/main" val="1871825092"/>
                    </a:ext>
                  </a:extLst>
                </a:gridCol>
                <a:gridCol w="1402773">
                  <a:extLst>
                    <a:ext uri="{9D8B030D-6E8A-4147-A177-3AD203B41FA5}">
                      <a16:colId xmlns:a16="http://schemas.microsoft.com/office/drawing/2014/main" val="3414774444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lang="en-US" sz="2100" b="0" dirty="0"/>
                        <a:t>0000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b="0" dirty="0"/>
                        <a:t>F8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220664061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2100" b="0" dirty="0"/>
                        <a:t>0001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b="0" dirty="0"/>
                        <a:t>56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55351329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2100" b="0" dirty="0"/>
                        <a:t>0010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b="0" dirty="0"/>
                        <a:t>3A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8107019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2100" b="0" dirty="0"/>
                        <a:t>0011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b="0" dirty="0"/>
                        <a:t>79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74736665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2100" b="0" dirty="0"/>
                        <a:t>0100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b="0" dirty="0"/>
                        <a:t>67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17908681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2100" b="0" dirty="0"/>
                        <a:t>0101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b="0" dirty="0"/>
                        <a:t>8D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4451348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2100" b="0" dirty="0"/>
                        <a:t>0110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b="0" dirty="0"/>
                        <a:t>9B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2862296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2100" b="0" dirty="0"/>
                        <a:t>0111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b="0" dirty="0"/>
                        <a:t>78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396662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231406"/>
              </p:ext>
            </p:extLst>
          </p:nvPr>
        </p:nvGraphicFramePr>
        <p:xfrm>
          <a:off x="2895600" y="2286000"/>
          <a:ext cx="2318836" cy="31089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822551">
                  <a:extLst>
                    <a:ext uri="{9D8B030D-6E8A-4147-A177-3AD203B41FA5}">
                      <a16:colId xmlns:a16="http://schemas.microsoft.com/office/drawing/2014/main" val="1871825092"/>
                    </a:ext>
                  </a:extLst>
                </a:gridCol>
                <a:gridCol w="1496285">
                  <a:extLst>
                    <a:ext uri="{9D8B030D-6E8A-4147-A177-3AD203B41FA5}">
                      <a16:colId xmlns:a16="http://schemas.microsoft.com/office/drawing/2014/main" val="3414774444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lang="en-US" sz="2100" b="0" dirty="0"/>
                        <a:t>1000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b="0" dirty="0"/>
                        <a:t>91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220664061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2100" dirty="0"/>
                        <a:t>1001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AD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55351329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2100" dirty="0"/>
                        <a:t>1010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BC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8107019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2100" dirty="0"/>
                        <a:t>1011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78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74736665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2100" dirty="0"/>
                        <a:t>1100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96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17908681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2100" dirty="0"/>
                        <a:t>1101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70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4451348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2100" dirty="0"/>
                        <a:t>1110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00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2862296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2100" dirty="0"/>
                        <a:t>1111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FF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3966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0534355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214789" algn="l"/>
              </a:tabLst>
            </a:pPr>
            <a:r>
              <a:rPr lang="pt-BR" sz="3000" dirty="0">
                <a:solidFill>
                  <a:schemeClr val="tx1"/>
                </a:solidFill>
              </a:rPr>
              <a:t>Current CPL 00</a:t>
            </a:r>
          </a:p>
          <a:p>
            <a:pPr marL="0" indent="0">
              <a:buNone/>
              <a:tabLst>
                <a:tab pos="214789" algn="l"/>
              </a:tabLst>
            </a:pPr>
            <a:endParaRPr lang="pt-BR" sz="3000" dirty="0">
              <a:solidFill>
                <a:schemeClr val="tx1"/>
              </a:solidFill>
            </a:endParaRPr>
          </a:p>
          <a:p>
            <a:pPr marL="0" indent="0">
              <a:buNone/>
              <a:tabLst>
                <a:tab pos="214789" algn="l"/>
              </a:tabLst>
            </a:pPr>
            <a:r>
              <a:rPr lang="pt-BR" sz="3000" dirty="0">
                <a:solidFill>
                  <a:schemeClr val="tx1"/>
                </a:solidFill>
              </a:rPr>
              <a:t>CALL 0058H , [1400H]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858196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02433"/>
              </p:ext>
            </p:extLst>
          </p:nvPr>
        </p:nvGraphicFramePr>
        <p:xfrm>
          <a:off x="1066800" y="762000"/>
          <a:ext cx="5249356" cy="51206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586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42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89">
                  <a:extLst>
                    <a:ext uri="{9D8B030D-6E8A-4147-A177-3AD203B41FA5}">
                      <a16:colId xmlns:a16="http://schemas.microsoft.com/office/drawing/2014/main" val="2192792976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100" dirty="0"/>
                        <a:t>0000 </a:t>
                      </a:r>
                      <a:r>
                        <a:rPr sz="2100" spc="-5" dirty="0"/>
                        <a:t>0000 </a:t>
                      </a:r>
                      <a:r>
                        <a:rPr sz="2100" dirty="0"/>
                        <a:t>0000</a:t>
                      </a:r>
                      <a:r>
                        <a:rPr sz="2100" spc="-70" dirty="0"/>
                        <a:t> </a:t>
                      </a:r>
                      <a:r>
                        <a:rPr sz="2100" spc="-5" dirty="0"/>
                        <a:t>0000</a:t>
                      </a:r>
                      <a:endParaRPr sz="2100" dirty="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100" spc="-5" dirty="0"/>
                        <a:t>Link</a:t>
                      </a:r>
                      <a:endParaRPr sz="2100" dirty="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rowSpan="16">
                  <a:txBody>
                    <a:bodyPr/>
                    <a:lstStyle/>
                    <a:p>
                      <a:endParaRPr lang="en-US" sz="18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100" dirty="0"/>
                        <a:t>ESP0</a:t>
                      </a:r>
                      <a:endParaRPr sz="2100" dirty="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100" dirty="0"/>
                        <a:t>0000 0000 0000</a:t>
                      </a:r>
                      <a:r>
                        <a:rPr sz="2100" spc="-100" dirty="0"/>
                        <a:t> </a:t>
                      </a:r>
                      <a:r>
                        <a:rPr sz="2100" dirty="0"/>
                        <a:t>0000</a:t>
                      </a:r>
                      <a:endParaRPr sz="2100" dirty="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100" dirty="0"/>
                        <a:t>SS0</a:t>
                      </a:r>
                      <a:endParaRPr sz="2100" dirty="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100" dirty="0"/>
                        <a:t>ESP1</a:t>
                      </a:r>
                      <a:endParaRPr sz="2100" dirty="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100" dirty="0"/>
                        <a:t>0000 </a:t>
                      </a:r>
                      <a:r>
                        <a:rPr sz="2100" spc="-5" dirty="0"/>
                        <a:t>0000 </a:t>
                      </a:r>
                      <a:r>
                        <a:rPr sz="2100" dirty="0"/>
                        <a:t>0000</a:t>
                      </a:r>
                      <a:r>
                        <a:rPr sz="2100" spc="-70" dirty="0"/>
                        <a:t> </a:t>
                      </a:r>
                      <a:r>
                        <a:rPr sz="2100" spc="-5" dirty="0"/>
                        <a:t>0000</a:t>
                      </a:r>
                      <a:endParaRPr sz="2100" dirty="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100" dirty="0"/>
                        <a:t>SS1</a:t>
                      </a:r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100" dirty="0"/>
                        <a:t>ESP2</a:t>
                      </a:r>
                      <a:endParaRPr sz="2100" dirty="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100" dirty="0"/>
                        <a:t>0000 0000 0000</a:t>
                      </a:r>
                      <a:r>
                        <a:rPr sz="2100" spc="-100" dirty="0"/>
                        <a:t> </a:t>
                      </a:r>
                      <a:r>
                        <a:rPr sz="2100" dirty="0"/>
                        <a:t>0000</a:t>
                      </a:r>
                      <a:endParaRPr sz="2100" dirty="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100" dirty="0"/>
                        <a:t>SS2</a:t>
                      </a:r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100" dirty="0"/>
                        <a:t>CR3</a:t>
                      </a:r>
                      <a:endParaRPr sz="2100" dirty="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100" dirty="0"/>
                        <a:t>EIP</a:t>
                      </a:r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100" spc="-5" dirty="0"/>
                        <a:t>(00 </a:t>
                      </a:r>
                      <a:r>
                        <a:rPr sz="2100" dirty="0"/>
                        <a:t>00 10</a:t>
                      </a:r>
                      <a:r>
                        <a:rPr sz="2100" spc="-80" dirty="0"/>
                        <a:t> </a:t>
                      </a:r>
                      <a:r>
                        <a:rPr sz="2100" dirty="0"/>
                        <a:t>00)</a:t>
                      </a:r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100" spc="-15" dirty="0"/>
                        <a:t>EFLAGS</a:t>
                      </a:r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2100" dirty="0"/>
                        <a:t>EAX</a:t>
                      </a:r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2100" dirty="0"/>
                        <a:t>ECX</a:t>
                      </a:r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2100" dirty="0"/>
                        <a:t>EDX</a:t>
                      </a:r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100" spc="-5" dirty="0"/>
                        <a:t>EBX</a:t>
                      </a:r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100" dirty="0"/>
                        <a:t>ESP</a:t>
                      </a:r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100" spc="-5" dirty="0"/>
                        <a:t>EBP</a:t>
                      </a:r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 dirty="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8279897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107005"/>
              </p:ext>
            </p:extLst>
          </p:nvPr>
        </p:nvGraphicFramePr>
        <p:xfrm>
          <a:off x="990600" y="1371600"/>
          <a:ext cx="5148263" cy="35204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600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0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7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100" dirty="0"/>
                        <a:t>ESI</a:t>
                      </a:r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100" dirty="0"/>
                        <a:t>EDI</a:t>
                      </a:r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endParaRPr sz="2100" dirty="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100" dirty="0"/>
                        <a:t>0000 0000 0000</a:t>
                      </a:r>
                      <a:r>
                        <a:rPr sz="2100" spc="-100" dirty="0"/>
                        <a:t> </a:t>
                      </a:r>
                      <a:r>
                        <a:rPr sz="2100" dirty="0"/>
                        <a:t>0000</a:t>
                      </a:r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100" dirty="0"/>
                        <a:t>ES</a:t>
                      </a:r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100" dirty="0"/>
                        <a:t>0000 0000 0000</a:t>
                      </a:r>
                      <a:r>
                        <a:rPr sz="2100" spc="-100" dirty="0"/>
                        <a:t> </a:t>
                      </a:r>
                      <a:r>
                        <a:rPr sz="2100" dirty="0"/>
                        <a:t>0000</a:t>
                      </a:r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100" dirty="0"/>
                        <a:t>CS</a:t>
                      </a:r>
                      <a:r>
                        <a:rPr sz="2100" spc="-100" dirty="0"/>
                        <a:t> </a:t>
                      </a:r>
                      <a:r>
                        <a:rPr sz="2100" spc="-5" dirty="0"/>
                        <a:t>(5000)</a:t>
                      </a:r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100" dirty="0"/>
                        <a:t>0000 </a:t>
                      </a:r>
                      <a:r>
                        <a:rPr sz="2100" spc="-5" dirty="0"/>
                        <a:t>0000 </a:t>
                      </a:r>
                      <a:r>
                        <a:rPr sz="2100" dirty="0"/>
                        <a:t>0000</a:t>
                      </a:r>
                      <a:r>
                        <a:rPr sz="2100" spc="-70" dirty="0"/>
                        <a:t> </a:t>
                      </a:r>
                      <a:r>
                        <a:rPr sz="2100" spc="-5" dirty="0"/>
                        <a:t>0000</a:t>
                      </a:r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100" dirty="0"/>
                        <a:t>SS</a:t>
                      </a:r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100" dirty="0"/>
                        <a:t>0000 0000 0000</a:t>
                      </a:r>
                      <a:r>
                        <a:rPr sz="2100" spc="-100" dirty="0"/>
                        <a:t> </a:t>
                      </a:r>
                      <a:r>
                        <a:rPr sz="2100" dirty="0"/>
                        <a:t>0000</a:t>
                      </a:r>
                      <a:endParaRPr sz="2100" dirty="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100" spc="5" dirty="0"/>
                        <a:t>DS</a:t>
                      </a:r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100" dirty="0"/>
                        <a:t>0000 0000 0000</a:t>
                      </a:r>
                      <a:r>
                        <a:rPr sz="2100" spc="-100" dirty="0"/>
                        <a:t> </a:t>
                      </a:r>
                      <a:r>
                        <a:rPr sz="2100" dirty="0"/>
                        <a:t>0000</a:t>
                      </a:r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100" spc="-5" dirty="0"/>
                        <a:t>FS</a:t>
                      </a:r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100" dirty="0"/>
                        <a:t>0000 0000 0000</a:t>
                      </a:r>
                      <a:r>
                        <a:rPr sz="2100" spc="-100" dirty="0"/>
                        <a:t> </a:t>
                      </a:r>
                      <a:r>
                        <a:rPr sz="2100" dirty="0"/>
                        <a:t>0000</a:t>
                      </a:r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100" spc="-5" dirty="0"/>
                        <a:t>GS</a:t>
                      </a:r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100" dirty="0"/>
                        <a:t>0000 </a:t>
                      </a:r>
                      <a:r>
                        <a:rPr sz="2100" spc="-5" dirty="0"/>
                        <a:t>0000 </a:t>
                      </a:r>
                      <a:r>
                        <a:rPr sz="2100" dirty="0"/>
                        <a:t>0000</a:t>
                      </a:r>
                      <a:r>
                        <a:rPr sz="2100" spc="-70" dirty="0"/>
                        <a:t> </a:t>
                      </a:r>
                      <a:r>
                        <a:rPr sz="2100" spc="-5" dirty="0"/>
                        <a:t>0000</a:t>
                      </a:r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100" dirty="0"/>
                        <a:t>LDT</a:t>
                      </a:r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2100" spc="-5" dirty="0"/>
                        <a:t>Available</a:t>
                      </a:r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2100" dirty="0"/>
                        <a:t>T</a:t>
                      </a:r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2100" spc="-5" dirty="0"/>
                        <a:t>Available </a:t>
                      </a:r>
                      <a:r>
                        <a:rPr sz="2100" dirty="0"/>
                        <a:t>to</a:t>
                      </a:r>
                      <a:r>
                        <a:rPr sz="2100" spc="-110" dirty="0"/>
                        <a:t> </a:t>
                      </a:r>
                      <a:r>
                        <a:rPr sz="2100" dirty="0"/>
                        <a:t>user</a:t>
                      </a:r>
                      <a:endParaRPr sz="210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endParaRPr sz="2100" dirty="0">
                        <a:latin typeface="Gill Sans MT"/>
                        <a:cs typeface="Gill Sans M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860145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438273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If the data is read by the processor in the following order from the addresses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0000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0001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0100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1000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 Show the contents of the cache for direct-mapped; four line cache with each read operation.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43068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Solution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Main Memory Address – 4 bits</a:t>
            </a:r>
          </a:p>
          <a:p>
            <a:r>
              <a:rPr lang="en-IN" dirty="0"/>
              <a:t>Cache – 4 line</a:t>
            </a:r>
          </a:p>
          <a:p>
            <a:r>
              <a:rPr lang="en-IN" dirty="0"/>
              <a:t>Address – 2 bits</a:t>
            </a:r>
          </a:p>
          <a:p>
            <a:r>
              <a:rPr lang="en-IN" dirty="0"/>
              <a:t>Block No. – 2bits Tag 2- bits</a:t>
            </a:r>
          </a:p>
          <a:p>
            <a:r>
              <a:rPr lang="en-IN" dirty="0">
                <a:solidFill>
                  <a:srgbClr val="FF0000"/>
                </a:solidFill>
              </a:rPr>
              <a:t>00</a:t>
            </a:r>
            <a:r>
              <a:rPr lang="en-IN" dirty="0"/>
              <a:t> </a:t>
            </a:r>
            <a:r>
              <a:rPr lang="en-IN" dirty="0">
                <a:solidFill>
                  <a:srgbClr val="00B050"/>
                </a:solidFill>
              </a:rPr>
              <a:t>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464653"/>
                </a:solidFill>
              </a:rPr>
              <a:pPr/>
              <a:t>5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03389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Solution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464653"/>
                </a:solidFill>
              </a:rPr>
              <a:pPr/>
              <a:t>6</a:t>
            </a:fld>
            <a:endParaRPr lang="en-US">
              <a:solidFill>
                <a:srgbClr val="464653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14400" y="22098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Block</a:t>
                      </a:r>
                      <a:endParaRPr lang="en-IN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Tag</a:t>
                      </a:r>
                      <a:endParaRPr lang="en-IN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Data</a:t>
                      </a:r>
                      <a:endParaRPr lang="en-IN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304148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Solution – After 1</a:t>
            </a:r>
            <a:r>
              <a:rPr lang="en-IN" baseline="30000" dirty="0"/>
              <a:t>st</a:t>
            </a:r>
            <a:r>
              <a:rPr lang="en-IN" dirty="0"/>
              <a:t> read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464653"/>
                </a:solidFill>
              </a:rPr>
              <a:pPr/>
              <a:t>7</a:t>
            </a:fld>
            <a:endParaRPr lang="en-US">
              <a:solidFill>
                <a:srgbClr val="464653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533400" y="28194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Block</a:t>
                      </a:r>
                      <a:endParaRPr lang="en-IN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Tag</a:t>
                      </a:r>
                      <a:endParaRPr lang="en-IN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Data</a:t>
                      </a:r>
                      <a:endParaRPr lang="en-IN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F8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5800" y="2093976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/>
              <a:t>Cold Miss</a:t>
            </a:r>
          </a:p>
        </p:txBody>
      </p:sp>
    </p:spTree>
    <p:extLst>
      <p:ext uri="{BB962C8B-B14F-4D97-AF65-F5344CB8AC3E}">
        <p14:creationId xmlns:p14="http://schemas.microsoft.com/office/powerpoint/2010/main" val="425177743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Solution – After 2</a:t>
            </a:r>
            <a:r>
              <a:rPr lang="en-IN" baseline="30000" dirty="0"/>
              <a:t>nd</a:t>
            </a:r>
            <a:r>
              <a:rPr lang="en-IN" dirty="0"/>
              <a:t> read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464653"/>
                </a:solidFill>
              </a:rPr>
              <a:pPr/>
              <a:t>8</a:t>
            </a:fld>
            <a:endParaRPr lang="en-US">
              <a:solidFill>
                <a:srgbClr val="464653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533400" y="28194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Block</a:t>
                      </a:r>
                      <a:endParaRPr lang="en-IN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Tag</a:t>
                      </a:r>
                      <a:endParaRPr lang="en-IN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Data</a:t>
                      </a:r>
                      <a:endParaRPr lang="en-IN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F8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19545" y="19812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/>
              <a:t>Cold Miss</a:t>
            </a:r>
          </a:p>
        </p:txBody>
      </p:sp>
    </p:spTree>
    <p:extLst>
      <p:ext uri="{BB962C8B-B14F-4D97-AF65-F5344CB8AC3E}">
        <p14:creationId xmlns:p14="http://schemas.microsoft.com/office/powerpoint/2010/main" val="276544115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Solution – After 3</a:t>
            </a:r>
            <a:r>
              <a:rPr lang="en-IN" baseline="30000" dirty="0"/>
              <a:t>rd</a:t>
            </a:r>
            <a:r>
              <a:rPr lang="en-IN" dirty="0"/>
              <a:t> read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464653"/>
                </a:solidFill>
              </a:rPr>
              <a:pPr/>
              <a:t>9</a:t>
            </a:fld>
            <a:endParaRPr lang="en-US">
              <a:solidFill>
                <a:srgbClr val="464653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0" y="28194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Block</a:t>
                      </a:r>
                      <a:endParaRPr lang="en-IN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Tag</a:t>
                      </a:r>
                      <a:endParaRPr lang="en-IN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Data</a:t>
                      </a:r>
                      <a:endParaRPr lang="en-IN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F8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5800" y="2093976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/>
              <a:t>Conflict Miss</a:t>
            </a:r>
          </a:p>
        </p:txBody>
      </p:sp>
      <p:sp>
        <p:nvSpPr>
          <p:cNvPr id="6" name="Oval 5"/>
          <p:cNvSpPr/>
          <p:nvPr/>
        </p:nvSpPr>
        <p:spPr>
          <a:xfrm>
            <a:off x="315468" y="3048000"/>
            <a:ext cx="1437132" cy="609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04712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 (Blue with white cloud border design)</Template>
  <TotalTime>123</TotalTime>
  <Words>1041</Words>
  <Application>Microsoft Office PowerPoint</Application>
  <PresentationFormat>On-screen Show (4:3)</PresentationFormat>
  <Paragraphs>676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Calibri</vt:lpstr>
      <vt:lpstr>Courier New</vt:lpstr>
      <vt:lpstr>Gill Sans MT</vt:lpstr>
      <vt:lpstr>Times New Roman</vt:lpstr>
      <vt:lpstr>Wingdings</vt:lpstr>
      <vt:lpstr>7-00134_MS_Qwest_template_Segoe</vt:lpstr>
      <vt:lpstr>White with Courier font for code slides</vt:lpstr>
      <vt:lpstr>Tutorial No. 11</vt:lpstr>
      <vt:lpstr>Q1</vt:lpstr>
      <vt:lpstr>Q2</vt:lpstr>
      <vt:lpstr>PowerPoint Presentation</vt:lpstr>
      <vt:lpstr>Solution </vt:lpstr>
      <vt:lpstr>Solution</vt:lpstr>
      <vt:lpstr>Solution – After 1st read </vt:lpstr>
      <vt:lpstr>Solution – After 2nd read </vt:lpstr>
      <vt:lpstr>Solution – After 3rd read </vt:lpstr>
      <vt:lpstr>Solution – After 3rd read </vt:lpstr>
      <vt:lpstr>Solution – After 4th read </vt:lpstr>
      <vt:lpstr>Solution – After 4th read </vt:lpstr>
      <vt:lpstr>Q3</vt:lpstr>
      <vt:lpstr>Solution </vt:lpstr>
      <vt:lpstr>Solution</vt:lpstr>
      <vt:lpstr>Solution – After 1st read</vt:lpstr>
      <vt:lpstr>Solution – After 1st read</vt:lpstr>
      <vt:lpstr>Solution – After 2nd read</vt:lpstr>
      <vt:lpstr>Solution – After 3rd  read</vt:lpstr>
      <vt:lpstr>Solution – After 4th   read</vt:lpstr>
      <vt:lpstr>Solution – After 4th   read</vt:lpstr>
      <vt:lpstr>Q 4</vt:lpstr>
      <vt:lpstr>Solution</vt:lpstr>
      <vt:lpstr>Q5</vt:lpstr>
      <vt:lpstr>PowerPoint Presentation</vt:lpstr>
      <vt:lpstr>PowerPoint Presentation</vt:lpstr>
      <vt:lpstr>PowerPoint Presentation</vt:lpstr>
      <vt:lpstr>PowerPoint Presentation</vt:lpstr>
      <vt:lpstr>Solution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 No. 11</dc:title>
  <dc:creator>Anupama KR</dc:creator>
  <cp:keywords/>
  <cp:lastModifiedBy>Anupama KR</cp:lastModifiedBy>
  <cp:revision>4</cp:revision>
  <dcterms:created xsi:type="dcterms:W3CDTF">2016-04-28T03:09:30Z</dcterms:created>
  <dcterms:modified xsi:type="dcterms:W3CDTF">2016-04-28T05:46:55Z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