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88E"/>
    <a:srgbClr val="A50021"/>
    <a:srgbClr val="006666"/>
    <a:srgbClr val="422C16"/>
    <a:srgbClr val="54381C"/>
    <a:srgbClr val="FFFFA3"/>
    <a:srgbClr val="FFB061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9" d="100"/>
          <a:sy n="79" d="100"/>
        </p:scale>
        <p:origin x="87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5EA06-2E12-40DA-A372-876385CA1EF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910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FA808-5049-4F3D-B158-92A118DBAE0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390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3F0F2-978C-43F7-B0C7-87B4D5F0DE8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6642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84E7D-00CB-4CBE-9DD1-DD98041A6BE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553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88CC0-D173-4E85-BF26-5624F22BC73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612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9BA67-553B-47A1-B6F8-FAB099C15C44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7404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B87B4-9565-44D0-A974-14DEB084A9B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4825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E58CE-567E-4F65-8148-B4B1E815B4D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117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4A059-9108-43CD-8A83-E1440C6A3BA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2400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E3010-ED97-4BAD-B616-589A0B9B76C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3101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9F7C9-1060-43B9-9578-B7C404ADC11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9740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8E0587-432B-458C-A55D-F34D6E8A89D3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547664" y="404664"/>
            <a:ext cx="7272808" cy="2016224"/>
          </a:xfrm>
        </p:spPr>
        <p:txBody>
          <a:bodyPr/>
          <a:lstStyle/>
          <a:p>
            <a:pPr algn="r"/>
            <a:r>
              <a:rPr lang="es-UY" altLang="en-US" sz="3600" b="1" dirty="0" smtClean="0">
                <a:solidFill>
                  <a:schemeClr val="bg2"/>
                </a:solidFill>
              </a:rPr>
              <a:t>Microprocessor Programming &amp; Interfacing</a:t>
            </a:r>
            <a:endParaRPr lang="es-ES" altLang="en-US" sz="3600" b="1" dirty="0">
              <a:solidFill>
                <a:schemeClr val="bg2"/>
              </a:solidFill>
            </a:endParaRPr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5076825" y="4868863"/>
            <a:ext cx="34575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en-US" altLang="en-US" sz="1800" b="1" dirty="0" smtClean="0">
                <a:solidFill>
                  <a:schemeClr val="bg2"/>
                </a:solidFill>
              </a:rPr>
              <a:t>Tutorial </a:t>
            </a:r>
            <a:r>
              <a:rPr lang="en-US" altLang="en-US" sz="1800" b="1" dirty="0" smtClean="0">
                <a:solidFill>
                  <a:schemeClr val="bg2"/>
                </a:solidFill>
              </a:rPr>
              <a:t>1</a:t>
            </a:r>
          </a:p>
          <a:p>
            <a:pPr algn="r"/>
            <a:r>
              <a:rPr lang="en-US" altLang="en-US" sz="1800" b="1" dirty="0" smtClean="0">
                <a:solidFill>
                  <a:schemeClr val="bg2"/>
                </a:solidFill>
              </a:rPr>
              <a:t>Module 1 &amp;2</a:t>
            </a:r>
            <a:endParaRPr lang="es-ES" altLang="en-US" sz="1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is instruction pointer generally incremented by 2 in 8086 processors?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33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/>
          <a:lstStyle/>
          <a:p>
            <a:r>
              <a:rPr lang="en-US" dirty="0" smtClean="0"/>
              <a:t>If 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starting address of various segments of 8086 processor is given as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follows, </a:t>
            </a:r>
            <a:r>
              <a:rPr lang="en-US" dirty="0" smtClean="0"/>
              <a:t>f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ending address.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19458"/>
              </p:ext>
            </p:extLst>
          </p:nvPr>
        </p:nvGraphicFramePr>
        <p:xfrm>
          <a:off x="1619672" y="3501008"/>
          <a:ext cx="60960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7315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Segment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Starting Address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Ending Address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97353"/>
              </p:ext>
            </p:extLst>
          </p:nvPr>
        </p:nvGraphicFramePr>
        <p:xfrm>
          <a:off x="1619672" y="3501008"/>
          <a:ext cx="60960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7315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Segment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Starting Address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Ending Address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75733"/>
              </p:ext>
            </p:extLst>
          </p:nvPr>
        </p:nvGraphicFramePr>
        <p:xfrm>
          <a:off x="1619672" y="3501008"/>
          <a:ext cx="60960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7315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Segment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Starting Address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Ending Address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47289"/>
              </p:ext>
            </p:extLst>
          </p:nvPr>
        </p:nvGraphicFramePr>
        <p:xfrm>
          <a:off x="1619672" y="3501008"/>
          <a:ext cx="60960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7315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Segment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Starting Address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Ending Address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8330"/>
              </p:ext>
            </p:extLst>
          </p:nvPr>
        </p:nvGraphicFramePr>
        <p:xfrm>
          <a:off x="1619672" y="3501008"/>
          <a:ext cx="609600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7315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Segment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Starting Address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Ending Address</a:t>
                      </a:r>
                      <a:endParaRPr lang="en-US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Stack Segment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0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4038600" cy="3345235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CS:2100 IP: FFFC </a:t>
            </a:r>
          </a:p>
          <a:p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CS:FE00 IP:ABBE </a:t>
            </a:r>
          </a:p>
          <a:p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CS:3220 IP:2140 </a:t>
            </a:r>
          </a:p>
          <a:p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CS:F000 IP:A1C4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4984"/>
            <a:ext cx="4038600" cy="2841179"/>
          </a:xfrm>
        </p:spPr>
        <p:txBody>
          <a:bodyPr/>
          <a:lstStyle/>
          <a:p>
            <a:r>
              <a:rPr lang="en-US" sz="2400" dirty="0" smtClean="0">
                <a:solidFill>
                  <a:srgbClr val="0C788E"/>
                </a:solidFill>
              </a:rPr>
              <a:t>30FFC</a:t>
            </a:r>
          </a:p>
          <a:p>
            <a:r>
              <a:rPr lang="en-US" sz="2400" dirty="0" smtClean="0">
                <a:solidFill>
                  <a:srgbClr val="0C788E"/>
                </a:solidFill>
              </a:rPr>
              <a:t>08BBE</a:t>
            </a:r>
          </a:p>
          <a:p>
            <a:r>
              <a:rPr lang="en-US" sz="2400" dirty="0" smtClean="0">
                <a:solidFill>
                  <a:srgbClr val="0C788E"/>
                </a:solidFill>
              </a:rPr>
              <a:t>34340</a:t>
            </a:r>
          </a:p>
          <a:p>
            <a:r>
              <a:rPr lang="en-US" sz="2400" dirty="0" smtClean="0">
                <a:solidFill>
                  <a:srgbClr val="0C788E"/>
                </a:solidFill>
              </a:rPr>
              <a:t>FA1C4</a:t>
            </a:r>
            <a:endParaRPr lang="en-US" sz="2400" dirty="0">
              <a:solidFill>
                <a:srgbClr val="0C788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8448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 Following Combinations of CS&amp; IP what will be the physical address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031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4038600" cy="3129211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CS:2000 EIP: 000010AC 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DS:C000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ESI: 0000AB00 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SS:8000 ESP:00000900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96952"/>
            <a:ext cx="4038600" cy="3129211"/>
          </a:xfrm>
        </p:spPr>
        <p:txBody>
          <a:bodyPr/>
          <a:lstStyle/>
          <a:p>
            <a:r>
              <a:rPr lang="en-US" sz="2400" dirty="0" smtClean="0">
                <a:solidFill>
                  <a:srgbClr val="0C788E"/>
                </a:solidFill>
              </a:rPr>
              <a:t>210AC</a:t>
            </a:r>
          </a:p>
          <a:p>
            <a:r>
              <a:rPr lang="en-US" sz="2400" dirty="0" smtClean="0">
                <a:solidFill>
                  <a:srgbClr val="0C788E"/>
                </a:solidFill>
              </a:rPr>
              <a:t>80900</a:t>
            </a:r>
          </a:p>
          <a:p>
            <a:r>
              <a:rPr lang="en-US" sz="2400" dirty="0" smtClean="0">
                <a:solidFill>
                  <a:srgbClr val="0C788E"/>
                </a:solidFill>
              </a:rPr>
              <a:t>CAB00</a:t>
            </a:r>
            <a:endParaRPr lang="en-US" sz="2400" dirty="0">
              <a:solidFill>
                <a:srgbClr val="0C788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277" y="191683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Determine the memory locations addresses by the following registers in real mode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7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6" y="1772816"/>
            <a:ext cx="8229600" cy="1756792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Based on the contents of Flag Register of 8086 after the add operation – what can you say about the type of result?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78239"/>
              </p:ext>
            </p:extLst>
          </p:nvPr>
        </p:nvGraphicFramePr>
        <p:xfrm>
          <a:off x="1475656" y="422108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C78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7607"/>
              </p:ext>
            </p:extLst>
          </p:nvPr>
        </p:nvGraphicFramePr>
        <p:xfrm>
          <a:off x="1475656" y="4591928"/>
          <a:ext cx="6096000" cy="38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388276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u="sng" dirty="0" smtClean="0"/>
                        <a:t>O</a:t>
                      </a:r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u="sng" dirty="0" smtClean="0"/>
                        <a:t>S</a:t>
                      </a:r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u="sng" dirty="0" smtClean="0"/>
                        <a:t>Z</a:t>
                      </a:r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u="sng" dirty="0" smtClean="0"/>
                        <a:t>A</a:t>
                      </a:r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u="sng" dirty="0" smtClean="0"/>
                        <a:t>P</a:t>
                      </a:r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u="sng" dirty="0" smtClean="0"/>
                        <a:t>C</a:t>
                      </a:r>
                      <a:endParaRPr lang="en-IN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Question 1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703" y="1772816"/>
            <a:ext cx="8229600" cy="4525963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What will be the result and what will be the nature of the result in terms (All operations should be done using sign- magnitude form of representation) </a:t>
            </a:r>
          </a:p>
          <a:p>
            <a:pPr lvl="1"/>
            <a:r>
              <a:rPr lang="en-US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is the result zero? </a:t>
            </a:r>
            <a:endParaRPr lang="en-US" alt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is there a carry </a:t>
            </a:r>
          </a:p>
          <a:p>
            <a:pPr lvl="1"/>
            <a:r>
              <a:rPr lang="en-US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is there an auxiliary carry?</a:t>
            </a:r>
          </a:p>
          <a:p>
            <a:pPr lvl="1"/>
            <a:r>
              <a:rPr lang="en-US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is the result negative?</a:t>
            </a:r>
          </a:p>
          <a:p>
            <a:pPr lvl="1"/>
            <a:r>
              <a:rPr lang="en-US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is there an two’s complement overflow?</a:t>
            </a:r>
          </a:p>
          <a:p>
            <a:pPr lvl="1"/>
            <a:r>
              <a:rPr lang="en-US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</a:t>
            </a:r>
            <a:r>
              <a:rPr lang="en-US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 the result even or odd parity </a:t>
            </a:r>
            <a:endParaRPr lang="en-US" alt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393" y="2204864"/>
            <a:ext cx="4038600" cy="4525963"/>
          </a:xfrm>
        </p:spPr>
        <p:txBody>
          <a:bodyPr/>
          <a:lstStyle/>
          <a:p>
            <a:r>
              <a:rPr lang="pt-BR" dirty="0" smtClean="0"/>
              <a:t>(a) 44 + 52 </a:t>
            </a:r>
          </a:p>
          <a:p>
            <a:r>
              <a:rPr lang="pt-BR" dirty="0" smtClean="0"/>
              <a:t>(b) 97 + 48 </a:t>
            </a:r>
          </a:p>
          <a:p>
            <a:r>
              <a:rPr lang="pt-BR" dirty="0" smtClean="0"/>
              <a:t>(c) 99 -  33 </a:t>
            </a:r>
          </a:p>
          <a:p>
            <a:r>
              <a:rPr lang="pt-BR" dirty="0" smtClean="0"/>
              <a:t>(d) 33 - 99 </a:t>
            </a:r>
          </a:p>
          <a:p>
            <a:r>
              <a:rPr lang="pt-BR" dirty="0" smtClean="0"/>
              <a:t>(e) -29 + -32 </a:t>
            </a:r>
          </a:p>
          <a:p>
            <a:r>
              <a:rPr lang="pt-BR" dirty="0" smtClean="0"/>
              <a:t>(f) -41 - 95 </a:t>
            </a:r>
          </a:p>
          <a:p>
            <a:r>
              <a:rPr lang="pt-BR" dirty="0" smtClean="0"/>
              <a:t>(g) 100 + 28 </a:t>
            </a:r>
          </a:p>
          <a:p>
            <a:r>
              <a:rPr lang="pt-BR" dirty="0" smtClean="0"/>
              <a:t>(h) 27 – 100 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17917"/>
              </p:ext>
            </p:extLst>
          </p:nvPr>
        </p:nvGraphicFramePr>
        <p:xfrm>
          <a:off x="5076056" y="1700808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27982"/>
              </p:ext>
            </p:extLst>
          </p:nvPr>
        </p:nvGraphicFramePr>
        <p:xfrm>
          <a:off x="5076056" y="1700808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78485"/>
              </p:ext>
            </p:extLst>
          </p:nvPr>
        </p:nvGraphicFramePr>
        <p:xfrm>
          <a:off x="5076056" y="1700808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405263"/>
              </p:ext>
            </p:extLst>
          </p:nvPr>
        </p:nvGraphicFramePr>
        <p:xfrm>
          <a:off x="5076056" y="1685032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4893"/>
              </p:ext>
            </p:extLst>
          </p:nvPr>
        </p:nvGraphicFramePr>
        <p:xfrm>
          <a:off x="5076056" y="1685032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747010"/>
              </p:ext>
            </p:extLst>
          </p:nvPr>
        </p:nvGraphicFramePr>
        <p:xfrm>
          <a:off x="5076056" y="1685032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76553"/>
              </p:ext>
            </p:extLst>
          </p:nvPr>
        </p:nvGraphicFramePr>
        <p:xfrm>
          <a:off x="5076056" y="1700808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49920"/>
              </p:ext>
            </p:extLst>
          </p:nvPr>
        </p:nvGraphicFramePr>
        <p:xfrm>
          <a:off x="5052390" y="1700808"/>
          <a:ext cx="3408042" cy="44082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007">
                  <a:extLst>
                    <a:ext uri="{9D8B030D-6E8A-4147-A177-3AD203B41FA5}">
                      <a16:colId xmlns:a16="http://schemas.microsoft.com/office/drawing/2014/main" val="93845917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588419313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255246707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651160832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1461427986"/>
                    </a:ext>
                  </a:extLst>
                </a:gridCol>
                <a:gridCol w="568007">
                  <a:extLst>
                    <a:ext uri="{9D8B030D-6E8A-4147-A177-3AD203B41FA5}">
                      <a16:colId xmlns:a16="http://schemas.microsoft.com/office/drawing/2014/main" val="3268020404"/>
                    </a:ext>
                  </a:extLst>
                </a:gridCol>
              </a:tblGrid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84564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13317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3291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6286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469540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971688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994251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44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58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Three, 16 bit numbers are stored in memory location ‘a’,’ b’ and ’c’.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Write </a:t>
            </a:r>
            <a:r>
              <a:rPr lang="en-US" sz="2400" dirty="0">
                <a:solidFill>
                  <a:schemeClr val="tx1"/>
                </a:solidFill>
              </a:rPr>
              <a:t>ALP programs for adding the 3 numbers for CISC and a RISC processor.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Assume </a:t>
            </a:r>
            <a:r>
              <a:rPr lang="en-US" sz="2400" dirty="0">
                <a:solidFill>
                  <a:schemeClr val="tx1"/>
                </a:solidFill>
              </a:rPr>
              <a:t>that CISC processor has two temporary storage registers and RISC processor has 8 registers.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result is to be stored in memory location ‘d’. The instructions involving ALU follow 3 operand </a:t>
            </a:r>
            <a:r>
              <a:rPr lang="en-US" sz="2400" dirty="0" smtClean="0">
                <a:solidFill>
                  <a:schemeClr val="tx1"/>
                </a:solidFill>
              </a:rPr>
              <a:t>format.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Compare </a:t>
            </a:r>
            <a:r>
              <a:rPr lang="en-US" sz="2400" dirty="0">
                <a:solidFill>
                  <a:schemeClr val="tx1"/>
                </a:solidFill>
              </a:rPr>
              <a:t>the performance of the CISC &amp; RISC Processor.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658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CISC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add r1,a,b</a:t>
            </a:r>
          </a:p>
          <a:p>
            <a:r>
              <a:rPr lang="en-US" dirty="0" smtClean="0"/>
              <a:t>add d,r1,c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RISC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ld</a:t>
            </a:r>
            <a:r>
              <a:rPr lang="en-US" dirty="0" smtClean="0"/>
              <a:t> r1,a</a:t>
            </a:r>
          </a:p>
          <a:p>
            <a:r>
              <a:rPr lang="en-US" dirty="0" err="1" smtClean="0"/>
              <a:t>ld</a:t>
            </a:r>
            <a:r>
              <a:rPr lang="en-US" dirty="0" smtClean="0"/>
              <a:t> r2,b</a:t>
            </a:r>
          </a:p>
          <a:p>
            <a:r>
              <a:rPr lang="en-US" dirty="0" err="1" smtClean="0"/>
              <a:t>ld</a:t>
            </a:r>
            <a:r>
              <a:rPr lang="en-US" dirty="0" smtClean="0"/>
              <a:t> r3,c</a:t>
            </a:r>
          </a:p>
          <a:p>
            <a:r>
              <a:rPr lang="en-US" dirty="0" smtClean="0"/>
              <a:t>add r1,r1,r2</a:t>
            </a:r>
          </a:p>
          <a:p>
            <a:r>
              <a:rPr lang="en-US" dirty="0" smtClean="0"/>
              <a:t>add r1,r1,r3</a:t>
            </a:r>
          </a:p>
          <a:p>
            <a:r>
              <a:rPr lang="en-US" dirty="0" err="1" smtClean="0"/>
              <a:t>st</a:t>
            </a:r>
            <a:r>
              <a:rPr lang="en-US" dirty="0" smtClean="0"/>
              <a:t> d,r1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2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the following ALU chip (ALU 181) 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dirty="0" smtClean="0">
                <a:solidFill>
                  <a:schemeClr val="tx1"/>
                </a:solidFill>
                <a:ea typeface="+mn-ea"/>
              </a:rPr>
              <a:t>S3 </a:t>
            </a:r>
            <a:r>
              <a:rPr lang="en-US" sz="1800" dirty="0">
                <a:solidFill>
                  <a:schemeClr val="tx1"/>
                </a:solidFill>
                <a:ea typeface="+mn-ea"/>
              </a:rPr>
              <a:t>– S0 </a:t>
            </a:r>
            <a:r>
              <a:rPr lang="en-US" sz="1800" dirty="0" smtClean="0">
                <a:solidFill>
                  <a:schemeClr val="tx1"/>
                </a:solidFill>
                <a:ea typeface="+mn-ea"/>
              </a:rPr>
              <a:t>-Selects </a:t>
            </a:r>
            <a:r>
              <a:rPr lang="en-US" sz="1800" dirty="0">
                <a:solidFill>
                  <a:schemeClr val="tx1"/>
                </a:solidFill>
                <a:ea typeface="+mn-ea"/>
              </a:rPr>
              <a:t>ALU operation to perform </a:t>
            </a:r>
          </a:p>
          <a:p>
            <a:r>
              <a:rPr lang="en-US" sz="1800" dirty="0" smtClean="0">
                <a:solidFill>
                  <a:schemeClr val="tx1"/>
                </a:solidFill>
                <a:ea typeface="+mn-ea"/>
              </a:rPr>
              <a:t>M 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chemeClr val="tx1"/>
                </a:solidFill>
                <a:ea typeface="+mn-ea"/>
              </a:rPr>
              <a:t>1–Logical, 0-Arthimetic )</a:t>
            </a:r>
            <a:endParaRPr lang="en-US" sz="1800" dirty="0">
              <a:solidFill>
                <a:schemeClr val="tx1"/>
              </a:solidFill>
              <a:ea typeface="+mn-ea"/>
            </a:endParaRPr>
          </a:p>
          <a:p>
            <a:r>
              <a:rPr lang="en-US" sz="1800" dirty="0" smtClean="0">
                <a:solidFill>
                  <a:schemeClr val="tx1"/>
                </a:solidFill>
                <a:ea typeface="+mn-ea"/>
              </a:rPr>
              <a:t>C</a:t>
            </a:r>
            <a:r>
              <a:rPr lang="en-US" sz="1800" baseline="-25000" dirty="0" smtClean="0">
                <a:solidFill>
                  <a:schemeClr val="tx1"/>
                </a:solidFill>
                <a:ea typeface="+mn-ea"/>
              </a:rPr>
              <a:t>IN</a:t>
            </a:r>
            <a:r>
              <a:rPr lang="en-US" sz="1800" dirty="0" smtClean="0">
                <a:solidFill>
                  <a:schemeClr val="tx1"/>
                </a:solidFill>
                <a:ea typeface="+mn-ea"/>
              </a:rPr>
              <a:t> </a:t>
            </a:r>
            <a:endParaRPr lang="en-US" sz="1800" dirty="0">
              <a:solidFill>
                <a:schemeClr val="tx1"/>
              </a:solidFill>
              <a:ea typeface="+mn-ea"/>
            </a:endParaRPr>
          </a:p>
          <a:p>
            <a:r>
              <a:rPr lang="en-US" sz="1800" dirty="0" smtClean="0">
                <a:solidFill>
                  <a:schemeClr val="tx1"/>
                </a:solidFill>
                <a:ea typeface="+mn-ea"/>
              </a:rPr>
              <a:t>C4 </a:t>
            </a:r>
            <a:r>
              <a:rPr lang="en-US" sz="1800" dirty="0">
                <a:solidFill>
                  <a:schemeClr val="tx1"/>
                </a:solidFill>
                <a:ea typeface="+mn-ea"/>
              </a:rPr>
              <a:t>along with A= B can be used for unsigned comparison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3848" y="2132856"/>
            <a:ext cx="165618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67744" y="2276872"/>
            <a:ext cx="936104" cy="576064"/>
          </a:xfrm>
          <a:prstGeom prst="rightArrow">
            <a:avLst/>
          </a:prstGeom>
          <a:solidFill>
            <a:srgbClr val="FF0000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75656" y="238023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-A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7" name="Right Arrow 6"/>
          <p:cNvSpPr/>
          <p:nvPr/>
        </p:nvSpPr>
        <p:spPr>
          <a:xfrm>
            <a:off x="2267744" y="3005336"/>
            <a:ext cx="936104" cy="576064"/>
          </a:xfrm>
          <a:prstGeom prst="rightArrow">
            <a:avLst/>
          </a:prstGeom>
          <a:solidFill>
            <a:srgbClr val="FF0000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75656" y="31087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r>
              <a:rPr lang="en-US" dirty="0" smtClean="0"/>
              <a:t>-B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9" name="Right Arrow 8"/>
          <p:cNvSpPr/>
          <p:nvPr/>
        </p:nvSpPr>
        <p:spPr>
          <a:xfrm>
            <a:off x="4860032" y="2244606"/>
            <a:ext cx="936104" cy="576064"/>
          </a:xfrm>
          <a:prstGeom prst="rightArrow">
            <a:avLst/>
          </a:prstGeom>
          <a:solidFill>
            <a:schemeClr val="accent1">
              <a:lumMod val="25000"/>
            </a:schemeClr>
          </a:solidFill>
          <a:ln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25772" y="23479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-F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4" y="3717032"/>
            <a:ext cx="93610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75656" y="353236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C’</a:t>
            </a:r>
            <a:r>
              <a:rPr lang="en-US" baseline="-25000" dirty="0" err="1" smtClean="0"/>
              <a:t>in</a:t>
            </a:r>
            <a:endParaRPr lang="en-US" baseline="-250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267744" y="4149080"/>
            <a:ext cx="936104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28056" y="396441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baseline="-250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860032" y="3102170"/>
            <a:ext cx="936104" cy="0"/>
          </a:xfrm>
          <a:prstGeom prst="straightConnector1">
            <a:avLst/>
          </a:prstGeom>
          <a:ln w="3810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55408" y="29175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4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60032" y="3581400"/>
            <a:ext cx="936104" cy="0"/>
          </a:xfrm>
          <a:prstGeom prst="straightConnector1">
            <a:avLst/>
          </a:prstGeom>
          <a:ln w="3810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55408" y="339673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A=B</a:t>
            </a:r>
            <a:endParaRPr lang="en-US" baseline="-25000" dirty="0"/>
          </a:p>
        </p:txBody>
      </p:sp>
      <p:sp>
        <p:nvSpPr>
          <p:cNvPr id="20" name="Down Arrow 19"/>
          <p:cNvSpPr/>
          <p:nvPr/>
        </p:nvSpPr>
        <p:spPr>
          <a:xfrm rot="10800000">
            <a:off x="3743908" y="4293096"/>
            <a:ext cx="576064" cy="64807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463988" y="443246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-S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60403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648" y="1772816"/>
            <a:ext cx="8229600" cy="4525963"/>
          </a:xfrm>
        </p:spPr>
        <p:txBody>
          <a:bodyPr/>
          <a:lstStyle/>
          <a:p>
            <a:pPr marL="457200" indent="-457200">
              <a:buAutoNum type="alphaLcParenBoth"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be the size of CPU built around this ALU 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(b) </a:t>
            </a:r>
            <a:r>
              <a:rPr lang="en-US" sz="20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If other than ALU operations- the processor performs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Load data from mem to </a:t>
            </a:r>
            <a:r>
              <a:rPr lang="en-US" sz="16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reg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Store </a:t>
            </a:r>
            <a:r>
              <a:rPr lang="en-US" sz="16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dats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from </a:t>
            </a:r>
            <a:r>
              <a:rPr lang="en-US" sz="16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reg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to mem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Move data from </a:t>
            </a:r>
            <a:r>
              <a:rPr lang="en-US" sz="16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reg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en-US" sz="16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reg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 Unconditional Branch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4 Conditional branches </a:t>
            </a:r>
            <a:endParaRPr lang="en-US" sz="1600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 Call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 Return </a:t>
            </a:r>
          </a:p>
          <a:p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And Instruction is of the format – Opcode </a:t>
            </a:r>
            <a:r>
              <a:rPr lang="en-US" sz="20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dst,src</a:t>
            </a: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, All ALU operations are performed on registers, There are totally 16 Registers R0- R15 . </a:t>
            </a:r>
            <a:endParaRPr lang="en-US" sz="2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/>
              <a:t>What will be the normal size of the instruction? 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4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(c) What type of Architecture does the processor implement?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</a:t>
            </a:r>
            <a:r>
              <a: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64K and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Memory is byte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organized-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many address are required?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(e)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will the number by which the Program Counter be incremented to support the normal sized instruction?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(f)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you think of any other major digital modules that the processor may require?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32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CS=2000 and IP= FFFE. What is the next address generated for fetching the instruction by 8086 processor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500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10086</TotalTime>
  <Words>917</Words>
  <Application>Microsoft Office PowerPoint</Application>
  <PresentationFormat>On-screen Show (4:3)</PresentationFormat>
  <Paragraphs>407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Book Antiqua</vt:lpstr>
      <vt:lpstr>Wingdings</vt:lpstr>
      <vt:lpstr>Diseño predeterminado</vt:lpstr>
      <vt:lpstr>Microprocessor Programming &amp; Interfacing</vt:lpstr>
      <vt:lpstr>Question 1</vt:lpstr>
      <vt:lpstr>Question 1</vt:lpstr>
      <vt:lpstr>Question 2</vt:lpstr>
      <vt:lpstr>Question 2</vt:lpstr>
      <vt:lpstr>Question 3</vt:lpstr>
      <vt:lpstr>Question 3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Anupama KR</cp:lastModifiedBy>
  <cp:revision>883</cp:revision>
  <dcterms:created xsi:type="dcterms:W3CDTF">2010-05-23T14:28:12Z</dcterms:created>
  <dcterms:modified xsi:type="dcterms:W3CDTF">2016-01-21T13:29:11Z</dcterms:modified>
</cp:coreProperties>
</file>